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4"/>
  </p:notesMasterIdLst>
  <p:sldIdLst>
    <p:sldId id="261" r:id="rId2"/>
    <p:sldId id="296" r:id="rId3"/>
    <p:sldId id="297" r:id="rId4"/>
    <p:sldId id="315" r:id="rId5"/>
    <p:sldId id="317" r:id="rId6"/>
    <p:sldId id="316" r:id="rId7"/>
    <p:sldId id="318" r:id="rId8"/>
    <p:sldId id="298" r:id="rId9"/>
    <p:sldId id="299" r:id="rId10"/>
    <p:sldId id="300" r:id="rId11"/>
    <p:sldId id="304" r:id="rId12"/>
    <p:sldId id="319" r:id="rId13"/>
    <p:sldId id="301" r:id="rId14"/>
    <p:sldId id="302" r:id="rId15"/>
    <p:sldId id="265" r:id="rId16"/>
    <p:sldId id="303" r:id="rId17"/>
    <p:sldId id="286" r:id="rId18"/>
    <p:sldId id="267" r:id="rId19"/>
    <p:sldId id="268" r:id="rId20"/>
    <p:sldId id="269" r:id="rId21"/>
    <p:sldId id="314" r:id="rId22"/>
    <p:sldId id="271" r:id="rId23"/>
    <p:sldId id="288" r:id="rId24"/>
    <p:sldId id="272" r:id="rId25"/>
    <p:sldId id="274" r:id="rId26"/>
    <p:sldId id="275" r:id="rId27"/>
    <p:sldId id="276" r:id="rId28"/>
    <p:sldId id="277" r:id="rId29"/>
    <p:sldId id="278" r:id="rId30"/>
    <p:sldId id="279" r:id="rId31"/>
    <p:sldId id="284" r:id="rId32"/>
    <p:sldId id="285" r:id="rId33"/>
    <p:sldId id="305" r:id="rId34"/>
    <p:sldId id="306" r:id="rId35"/>
    <p:sldId id="280" r:id="rId36"/>
    <p:sldId id="308" r:id="rId37"/>
    <p:sldId id="309" r:id="rId38"/>
    <p:sldId id="310" r:id="rId39"/>
    <p:sldId id="311" r:id="rId40"/>
    <p:sldId id="312" r:id="rId41"/>
    <p:sldId id="307" r:id="rId42"/>
    <p:sldId id="281" r:id="rId43"/>
    <p:sldId id="282" r:id="rId44"/>
    <p:sldId id="313" r:id="rId45"/>
    <p:sldId id="283" r:id="rId46"/>
    <p:sldId id="289" r:id="rId47"/>
    <p:sldId id="290" r:id="rId48"/>
    <p:sldId id="291" r:id="rId49"/>
    <p:sldId id="292" r:id="rId50"/>
    <p:sldId id="293" r:id="rId51"/>
    <p:sldId id="295" r:id="rId52"/>
    <p:sldId id="294" r:id="rId53"/>
  </p:sldIdLst>
  <p:sldSz cx="9906000" cy="6858000" type="A4"/>
  <p:notesSz cx="6858000" cy="9144000"/>
  <p:defaultTextStyle>
    <a:defPPr>
      <a:defRPr lang="fi-FI"/>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39" autoAdjust="0"/>
    <p:restoredTop sz="86731" autoAdjust="0"/>
  </p:normalViewPr>
  <p:slideViewPr>
    <p:cSldViewPr>
      <p:cViewPr>
        <p:scale>
          <a:sx n="104" d="100"/>
          <a:sy n="104" d="100"/>
        </p:scale>
        <p:origin x="-355" y="63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44"/>
    </p:cViewPr>
  </p:sorterViewPr>
  <p:notesViewPr>
    <p:cSldViewPr>
      <p:cViewPr varScale="1">
        <p:scale>
          <a:sx n="67" d="100"/>
          <a:sy n="67" d="100"/>
        </p:scale>
        <p:origin x="-3106"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200">
                <a:ea typeface="ＭＳ Ｐゴシック" pitchFamily="84" charset="-128"/>
                <a:cs typeface="+mn-cs"/>
              </a:defRPr>
            </a:lvl1pPr>
          </a:lstStyle>
          <a:p>
            <a:pPr>
              <a:defRPr/>
            </a:pPr>
            <a:endParaRPr lang="fi-FI" altLang="fi-FI"/>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pitchFamily="84" charset="-128"/>
                <a:cs typeface="+mn-cs"/>
              </a:defRPr>
            </a:lvl1pPr>
          </a:lstStyle>
          <a:p>
            <a:pPr>
              <a:defRPr/>
            </a:pPr>
            <a:endParaRPr lang="fi-FI" altLang="fi-FI"/>
          </a:p>
        </p:txBody>
      </p:sp>
      <p:sp>
        <p:nvSpPr>
          <p:cNvPr id="29700"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noProof="0" smtClean="0"/>
              <a:t>Click to edit Master text styles</a:t>
            </a:r>
          </a:p>
          <a:p>
            <a:pPr lvl="1"/>
            <a:r>
              <a:rPr lang="fi-FI" altLang="fi-FI" noProof="0" smtClean="0"/>
              <a:t>Second level</a:t>
            </a:r>
          </a:p>
          <a:p>
            <a:pPr lvl="2"/>
            <a:r>
              <a:rPr lang="fi-FI" altLang="fi-FI" noProof="0" smtClean="0"/>
              <a:t>Third level</a:t>
            </a:r>
          </a:p>
          <a:p>
            <a:pPr lvl="3"/>
            <a:r>
              <a:rPr lang="fi-FI" altLang="fi-FI" noProof="0" smtClean="0"/>
              <a:t>Fourth level</a:t>
            </a:r>
          </a:p>
          <a:p>
            <a:pPr lvl="4"/>
            <a:r>
              <a:rPr lang="fi-FI" altLang="fi-FI"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defRPr sz="1200">
                <a:ea typeface="ＭＳ Ｐゴシック" pitchFamily="84" charset="-128"/>
                <a:cs typeface="+mn-cs"/>
              </a:defRPr>
            </a:lvl1pPr>
          </a:lstStyle>
          <a:p>
            <a:pPr>
              <a:defRPr/>
            </a:pPr>
            <a:endParaRPr lang="fi-FI" altLang="fi-FI"/>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pitchFamily="84" charset="-128"/>
                <a:cs typeface="+mn-cs"/>
              </a:defRPr>
            </a:lvl1pPr>
          </a:lstStyle>
          <a:p>
            <a:pPr>
              <a:defRPr/>
            </a:pPr>
            <a:fld id="{9168E665-83D8-4EE0-B6B9-8B3A074C981C}" type="slidenum">
              <a:rPr lang="fi-FI" altLang="fi-FI"/>
              <a:pPr>
                <a:defRPr/>
              </a:pPr>
              <a:t>‹#›</a:t>
            </a:fld>
            <a:endParaRPr lang="fi-FI" altLang="fi-FI"/>
          </a:p>
        </p:txBody>
      </p:sp>
    </p:spTree>
    <p:extLst>
      <p:ext uri="{BB962C8B-B14F-4D97-AF65-F5344CB8AC3E}">
        <p14:creationId xmlns:p14="http://schemas.microsoft.com/office/powerpoint/2010/main" val="10007796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43084D73-AC88-4B12-B70B-4DAF0ECC42E0}" type="slidenum">
              <a:rPr lang="fi-FI" altLang="fi-FI" smtClean="0"/>
              <a:pPr>
                <a:spcBef>
                  <a:spcPct val="0"/>
                </a:spcBef>
              </a:pPr>
              <a:t>1</a:t>
            </a:fld>
            <a:endParaRPr lang="fi-FI" altLang="fi-FI"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fi-FI" altLang="fi-FI"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138491B2-C862-48D9-BE69-8BB615590EA2}" type="slidenum">
              <a:rPr lang="fi-FI" altLang="fi-FI" smtClean="0"/>
              <a:pPr>
                <a:spcBef>
                  <a:spcPct val="0"/>
                </a:spcBef>
              </a:pPr>
              <a:t>11</a:t>
            </a:fld>
            <a:endParaRPr lang="fi-FI" altLang="fi-FI"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fi-FI" altLang="fi-FI"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138491B2-C862-48D9-BE69-8BB615590EA2}" type="slidenum">
              <a:rPr lang="fi-FI" altLang="fi-FI" smtClean="0"/>
              <a:pPr>
                <a:spcBef>
                  <a:spcPct val="0"/>
                </a:spcBef>
              </a:pPr>
              <a:t>12</a:t>
            </a:fld>
            <a:endParaRPr lang="fi-FI" altLang="fi-FI"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fi-FI" altLang="fi-FI"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EA964A49-D6D5-4A20-A5C6-F8C40C80C96C}" type="slidenum">
              <a:rPr lang="fi-FI" altLang="fi-FI" smtClean="0"/>
              <a:pPr>
                <a:spcBef>
                  <a:spcPct val="0"/>
                </a:spcBef>
              </a:pPr>
              <a:t>13</a:t>
            </a:fld>
            <a:endParaRPr lang="fi-FI" altLang="fi-FI"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fi-FI" altLang="fi-FI"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EA964A49-D6D5-4A20-A5C6-F8C40C80C96C}" type="slidenum">
              <a:rPr lang="fi-FI" altLang="fi-FI" smtClean="0"/>
              <a:pPr>
                <a:spcBef>
                  <a:spcPct val="0"/>
                </a:spcBef>
              </a:pPr>
              <a:t>14</a:t>
            </a:fld>
            <a:endParaRPr lang="fi-FI" altLang="fi-FI"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fi-FI" altLang="fi-FI"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B5ACB948-5DDB-44E8-9523-46F570B4FE8E}" type="slidenum">
              <a:rPr lang="fi-FI" altLang="fi-FI" smtClean="0"/>
              <a:pPr>
                <a:spcBef>
                  <a:spcPct val="0"/>
                </a:spcBef>
              </a:pPr>
              <a:t>15</a:t>
            </a:fld>
            <a:endParaRPr lang="fi-FI" altLang="fi-FI"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fi-FI" altLang="fi-FI"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138491B2-C862-48D9-BE69-8BB615590EA2}" type="slidenum">
              <a:rPr lang="fi-FI" altLang="fi-FI" smtClean="0"/>
              <a:pPr>
                <a:spcBef>
                  <a:spcPct val="0"/>
                </a:spcBef>
              </a:pPr>
              <a:t>16</a:t>
            </a:fld>
            <a:endParaRPr lang="fi-FI" altLang="fi-FI"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fi-FI" altLang="fi-FI"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138491B2-C862-48D9-BE69-8BB615590EA2}" type="slidenum">
              <a:rPr lang="fi-FI" altLang="fi-FI" smtClean="0"/>
              <a:pPr>
                <a:spcBef>
                  <a:spcPct val="0"/>
                </a:spcBef>
              </a:pPr>
              <a:t>17</a:t>
            </a:fld>
            <a:endParaRPr lang="fi-FI" altLang="fi-FI"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fi-FI" altLang="fi-FI"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AE384998-5E96-42CB-8CF5-8AD7AD93DF37}" type="slidenum">
              <a:rPr lang="fi-FI" altLang="fi-FI" smtClean="0"/>
              <a:pPr>
                <a:spcBef>
                  <a:spcPct val="0"/>
                </a:spcBef>
              </a:pPr>
              <a:t>18</a:t>
            </a:fld>
            <a:endParaRPr lang="fi-FI" altLang="fi-FI"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fi-FI" altLang="fi-FI"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9168E665-83D8-4EE0-B6B9-8B3A074C981C}" type="slidenum">
              <a:rPr lang="fi-FI" altLang="fi-FI" smtClean="0"/>
              <a:pPr>
                <a:defRPr/>
              </a:pPr>
              <a:t>19</a:t>
            </a:fld>
            <a:endParaRPr lang="fi-FI" altLang="fi-FI"/>
          </a:p>
        </p:txBody>
      </p:sp>
    </p:spTree>
    <p:extLst>
      <p:ext uri="{BB962C8B-B14F-4D97-AF65-F5344CB8AC3E}">
        <p14:creationId xmlns:p14="http://schemas.microsoft.com/office/powerpoint/2010/main" val="1611711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n kuvan paikkamerkki 1"/>
          <p:cNvSpPr>
            <a:spLocks noGrp="1" noRot="1" noChangeAspect="1" noTextEdit="1"/>
          </p:cNvSpPr>
          <p:nvPr>
            <p:ph type="sldImg"/>
          </p:nvPr>
        </p:nvSpPr>
        <p:spPr>
          <a:ln/>
        </p:spPr>
      </p:sp>
      <p:sp>
        <p:nvSpPr>
          <p:cNvPr id="38915" name="Huomautusten paikkamerkki 2"/>
          <p:cNvSpPr>
            <a:spLocks noGrp="1"/>
          </p:cNvSpPr>
          <p:nvPr>
            <p:ph type="body" idx="1"/>
          </p:nvPr>
        </p:nvSpPr>
        <p:spPr>
          <a:noFill/>
        </p:spPr>
        <p:txBody>
          <a:bodyPr/>
          <a:lstStyle/>
          <a:p>
            <a:endParaRPr lang="fi-FI" altLang="fi-FI" smtClean="0">
              <a:ea typeface="ＭＳ Ｐゴシック" pitchFamily="34" charset="-128"/>
            </a:endParaRPr>
          </a:p>
        </p:txBody>
      </p:sp>
      <p:sp>
        <p:nvSpPr>
          <p:cNvPr id="38916" name="Dian numeron paikkamerkki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6E444284-FBC4-4BD2-8064-EDCBB7EA5A7B}" type="slidenum">
              <a:rPr lang="fi-FI" altLang="fi-FI" smtClean="0"/>
              <a:pPr>
                <a:spcBef>
                  <a:spcPct val="0"/>
                </a:spcBef>
              </a:pPr>
              <a:t>21</a:t>
            </a:fld>
            <a:endParaRPr lang="fi-FI" altLang="fi-F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65DAE4A-0373-405A-A68D-48F7B143C2F6}" type="slidenum">
              <a:rPr lang="fi-FI" smtClean="0">
                <a:ea typeface="ＭＳ Ｐゴシック" pitchFamily="116" charset="-128"/>
              </a:rPr>
              <a:pPr/>
              <a:t>2</a:t>
            </a:fld>
            <a:endParaRPr lang="fi-FI" dirty="0" smtClean="0">
              <a:ea typeface="ＭＳ Ｐゴシック" pitchFamily="116" charset="-128"/>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fi-FI" dirty="0" smtClean="0">
              <a:ea typeface="ＭＳ Ｐゴシック" pitchFamily="11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9168E665-83D8-4EE0-B6B9-8B3A074C981C}" type="slidenum">
              <a:rPr lang="fi-FI" altLang="fi-FI" smtClean="0"/>
              <a:pPr>
                <a:defRPr/>
              </a:pPr>
              <a:t>29</a:t>
            </a:fld>
            <a:endParaRPr lang="fi-FI" altLang="fi-FI"/>
          </a:p>
        </p:txBody>
      </p:sp>
    </p:spTree>
    <p:extLst>
      <p:ext uri="{BB962C8B-B14F-4D97-AF65-F5344CB8AC3E}">
        <p14:creationId xmlns:p14="http://schemas.microsoft.com/office/powerpoint/2010/main" val="2988727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a:defRPr/>
            </a:pPr>
            <a:fld id="{9168E665-83D8-4EE0-B6B9-8B3A074C981C}" type="slidenum">
              <a:rPr lang="fi-FI" altLang="fi-FI" smtClean="0"/>
              <a:pPr>
                <a:defRPr/>
              </a:pPr>
              <a:t>51</a:t>
            </a:fld>
            <a:endParaRPr lang="fi-FI" altLang="fi-FI"/>
          </a:p>
        </p:txBody>
      </p:sp>
    </p:spTree>
    <p:extLst>
      <p:ext uri="{BB962C8B-B14F-4D97-AF65-F5344CB8AC3E}">
        <p14:creationId xmlns:p14="http://schemas.microsoft.com/office/powerpoint/2010/main" val="2770631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DD159D7A-FDC4-4ABD-88AA-1DA07D5D7BFA}" type="slidenum">
              <a:rPr lang="fi-FI" altLang="fi-FI" smtClean="0"/>
              <a:pPr>
                <a:spcBef>
                  <a:spcPct val="0"/>
                </a:spcBef>
              </a:pPr>
              <a:t>4</a:t>
            </a:fld>
            <a:endParaRPr lang="fi-FI" altLang="fi-FI"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fi-FI" altLang="fi-FI"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DD159D7A-FDC4-4ABD-88AA-1DA07D5D7BFA}" type="slidenum">
              <a:rPr lang="fi-FI" altLang="fi-FI" smtClean="0"/>
              <a:pPr>
                <a:spcBef>
                  <a:spcPct val="0"/>
                </a:spcBef>
              </a:pPr>
              <a:t>5</a:t>
            </a:fld>
            <a:endParaRPr lang="fi-FI" altLang="fi-FI"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fi-FI" altLang="fi-FI"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DD159D7A-FDC4-4ABD-88AA-1DA07D5D7BFA}" type="slidenum">
              <a:rPr lang="fi-FI" altLang="fi-FI" smtClean="0"/>
              <a:pPr>
                <a:spcBef>
                  <a:spcPct val="0"/>
                </a:spcBef>
              </a:pPr>
              <a:t>6</a:t>
            </a:fld>
            <a:endParaRPr lang="fi-FI" altLang="fi-FI"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fi-FI" altLang="fi-FI"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DD159D7A-FDC4-4ABD-88AA-1DA07D5D7BFA}" type="slidenum">
              <a:rPr lang="fi-FI" altLang="fi-FI" smtClean="0"/>
              <a:pPr>
                <a:spcBef>
                  <a:spcPct val="0"/>
                </a:spcBef>
              </a:pPr>
              <a:t>7</a:t>
            </a:fld>
            <a:endParaRPr lang="fi-FI" altLang="fi-FI"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fi-FI" altLang="fi-FI"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DD159D7A-FDC4-4ABD-88AA-1DA07D5D7BFA}" type="slidenum">
              <a:rPr lang="fi-FI" altLang="fi-FI" smtClean="0"/>
              <a:pPr>
                <a:spcBef>
                  <a:spcPct val="0"/>
                </a:spcBef>
              </a:pPr>
              <a:t>8</a:t>
            </a:fld>
            <a:endParaRPr lang="fi-FI" altLang="fi-FI"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fi-FI" altLang="fi-FI"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686A0980-D249-4DEE-818C-18AC30A4E372}" type="slidenum">
              <a:rPr lang="fi-FI" altLang="fi-FI" smtClean="0"/>
              <a:pPr>
                <a:spcBef>
                  <a:spcPct val="0"/>
                </a:spcBef>
              </a:pPr>
              <a:t>9</a:t>
            </a:fld>
            <a:endParaRPr lang="fi-FI" altLang="fi-FI"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fi-FI" altLang="fi-FI"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686A0980-D249-4DEE-818C-18AC30A4E372}" type="slidenum">
              <a:rPr lang="fi-FI" altLang="fi-FI" smtClean="0"/>
              <a:pPr>
                <a:spcBef>
                  <a:spcPct val="0"/>
                </a:spcBef>
              </a:pPr>
              <a:t>10</a:t>
            </a:fld>
            <a:endParaRPr lang="fi-FI" altLang="fi-FI"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fi-FI" altLang="fi-FI"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3" descr="SJL_SUOMI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19388" y="855663"/>
            <a:ext cx="4433887"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JL_siniviiva_8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9413" y="5730875"/>
            <a:ext cx="91455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ctrTitle"/>
          </p:nvPr>
        </p:nvSpPr>
        <p:spPr>
          <a:xfrm>
            <a:off x="762000" y="4495800"/>
            <a:ext cx="8382000" cy="609600"/>
          </a:xfrm>
        </p:spPr>
        <p:txBody>
          <a:bodyPr/>
          <a:lstStyle>
            <a:lvl1pPr algn="ctr">
              <a:defRPr/>
            </a:lvl1pPr>
          </a:lstStyle>
          <a:p>
            <a:pPr lvl="0"/>
            <a:r>
              <a:rPr lang="fi-FI" altLang="fi-FI" noProof="0" smtClean="0"/>
              <a:t>Click to edit Master title style</a:t>
            </a:r>
          </a:p>
        </p:txBody>
      </p:sp>
      <p:sp>
        <p:nvSpPr>
          <p:cNvPr id="15363" name="Rectangle 3"/>
          <p:cNvSpPr>
            <a:spLocks noGrp="1" noChangeArrowheads="1"/>
          </p:cNvSpPr>
          <p:nvPr>
            <p:ph type="subTitle" idx="1"/>
          </p:nvPr>
        </p:nvSpPr>
        <p:spPr>
          <a:xfrm>
            <a:off x="1484313" y="5105400"/>
            <a:ext cx="6934200" cy="381000"/>
          </a:xfrm>
        </p:spPr>
        <p:txBody>
          <a:bodyPr/>
          <a:lstStyle>
            <a:lvl1pPr marL="0" indent="0" algn="ctr">
              <a:buFontTx/>
              <a:buNone/>
              <a:defRPr sz="1400"/>
            </a:lvl1pPr>
          </a:lstStyle>
          <a:p>
            <a:pPr lvl="0"/>
            <a:r>
              <a:rPr lang="fi-FI" altLang="fi-FI" noProof="0" smtClean="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fld id="{2AFB644E-8200-4764-A2EC-604F71C6E704}" type="datetime1">
              <a:rPr lang="fi-FI" altLang="fi-FI"/>
              <a:pPr>
                <a:defRPr/>
              </a:pPr>
              <a:t>16.9.2015</a:t>
            </a:fld>
            <a:endParaRPr lang="fi-FI" altLang="fi-FI"/>
          </a:p>
        </p:txBody>
      </p:sp>
      <p:sp>
        <p:nvSpPr>
          <p:cNvPr id="7" name="Rectangle 5"/>
          <p:cNvSpPr>
            <a:spLocks noGrp="1" noChangeArrowheads="1"/>
          </p:cNvSpPr>
          <p:nvPr>
            <p:ph type="ftr" sz="quarter" idx="11"/>
          </p:nvPr>
        </p:nvSpPr>
        <p:spPr/>
        <p:txBody>
          <a:bodyPr/>
          <a:lstStyle>
            <a:lvl1pPr>
              <a:defRPr/>
            </a:lvl1pPr>
          </a:lstStyle>
          <a:p>
            <a:pPr>
              <a:defRPr/>
            </a:pPr>
            <a:r>
              <a:rPr lang="fi-FI" altLang="fi-FI"/>
              <a:t>Suomen Jääkiekkoliitto / Etunimi Sukunimi</a:t>
            </a:r>
          </a:p>
        </p:txBody>
      </p:sp>
      <p:sp>
        <p:nvSpPr>
          <p:cNvPr id="8" name="Rectangle 6"/>
          <p:cNvSpPr>
            <a:spLocks noGrp="1" noChangeArrowheads="1"/>
          </p:cNvSpPr>
          <p:nvPr>
            <p:ph type="sldNum" sz="quarter" idx="12"/>
          </p:nvPr>
        </p:nvSpPr>
        <p:spPr/>
        <p:txBody>
          <a:bodyPr/>
          <a:lstStyle>
            <a:lvl1pPr>
              <a:defRPr/>
            </a:lvl1pPr>
          </a:lstStyle>
          <a:p>
            <a:pPr>
              <a:defRPr/>
            </a:pPr>
            <a:fld id="{BDB02927-EFF5-4B05-9D15-652A5B543F70}" type="slidenum">
              <a:rPr lang="fi-FI" altLang="fi-FI"/>
              <a:pPr>
                <a:defRPr/>
              </a:pPr>
              <a:t>‹#›</a:t>
            </a:fld>
            <a:endParaRPr lang="fi-FI" altLang="fi-FI"/>
          </a:p>
        </p:txBody>
      </p:sp>
    </p:spTree>
    <p:extLst>
      <p:ext uri="{BB962C8B-B14F-4D97-AF65-F5344CB8AC3E}">
        <p14:creationId xmlns:p14="http://schemas.microsoft.com/office/powerpoint/2010/main" val="242825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1"/>
          <p:cNvSpPr>
            <a:spLocks noGrp="1" noChangeArrowheads="1"/>
          </p:cNvSpPr>
          <p:nvPr>
            <p:ph type="dt" sz="half" idx="10"/>
          </p:nvPr>
        </p:nvSpPr>
        <p:spPr>
          <a:ln/>
        </p:spPr>
        <p:txBody>
          <a:bodyPr/>
          <a:lstStyle>
            <a:lvl1pPr>
              <a:defRPr/>
            </a:lvl1pPr>
          </a:lstStyle>
          <a:p>
            <a:pPr>
              <a:defRPr/>
            </a:pPr>
            <a:fld id="{F5ACDF4C-954B-49C8-AC3B-C6A232E2C8F1}" type="datetime1">
              <a:rPr lang="fi-FI" altLang="fi-FI"/>
              <a:pPr>
                <a:defRPr/>
              </a:pPr>
              <a:t>16.9.2015</a:t>
            </a:fld>
            <a:endParaRPr lang="fi-FI" altLang="fi-FI"/>
          </a:p>
        </p:txBody>
      </p:sp>
      <p:sp>
        <p:nvSpPr>
          <p:cNvPr id="5" name="Rectangle 12"/>
          <p:cNvSpPr>
            <a:spLocks noGrp="1" noChangeArrowheads="1"/>
          </p:cNvSpPr>
          <p:nvPr>
            <p:ph type="ftr" sz="quarter" idx="11"/>
          </p:nvPr>
        </p:nvSpPr>
        <p:spPr>
          <a:ln/>
        </p:spPr>
        <p:txBody>
          <a:bodyPr/>
          <a:lstStyle>
            <a:lvl1pPr>
              <a:defRPr/>
            </a:lvl1pPr>
          </a:lstStyle>
          <a:p>
            <a:pPr>
              <a:defRPr/>
            </a:pPr>
            <a:r>
              <a:rPr lang="fi-FI" altLang="fi-FI"/>
              <a:t>Suomen Jääkiekkoliitto / Etunimi Sukunimi</a:t>
            </a:r>
          </a:p>
        </p:txBody>
      </p:sp>
      <p:sp>
        <p:nvSpPr>
          <p:cNvPr id="6" name="Rectangle 13"/>
          <p:cNvSpPr>
            <a:spLocks noGrp="1" noChangeArrowheads="1"/>
          </p:cNvSpPr>
          <p:nvPr>
            <p:ph type="sldNum" sz="quarter" idx="12"/>
          </p:nvPr>
        </p:nvSpPr>
        <p:spPr>
          <a:ln/>
        </p:spPr>
        <p:txBody>
          <a:bodyPr/>
          <a:lstStyle>
            <a:lvl1pPr>
              <a:defRPr/>
            </a:lvl1pPr>
          </a:lstStyle>
          <a:p>
            <a:pPr>
              <a:defRPr/>
            </a:pPr>
            <a:fld id="{B85D261F-D8BF-43D9-8C5C-2AD9E8CB8970}" type="slidenum">
              <a:rPr lang="fi-FI" altLang="fi-FI"/>
              <a:pPr>
                <a:defRPr/>
              </a:pPr>
              <a:t>‹#›</a:t>
            </a:fld>
            <a:endParaRPr lang="fi-FI" altLang="fi-FI"/>
          </a:p>
        </p:txBody>
      </p:sp>
    </p:spTree>
    <p:extLst>
      <p:ext uri="{BB962C8B-B14F-4D97-AF65-F5344CB8AC3E}">
        <p14:creationId xmlns:p14="http://schemas.microsoft.com/office/powerpoint/2010/main" val="2143451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58025" y="328613"/>
            <a:ext cx="2105025" cy="5386387"/>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742950" y="328613"/>
            <a:ext cx="6162675" cy="5386387"/>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1"/>
          <p:cNvSpPr>
            <a:spLocks noGrp="1" noChangeArrowheads="1"/>
          </p:cNvSpPr>
          <p:nvPr>
            <p:ph type="dt" sz="half" idx="10"/>
          </p:nvPr>
        </p:nvSpPr>
        <p:spPr>
          <a:ln/>
        </p:spPr>
        <p:txBody>
          <a:bodyPr/>
          <a:lstStyle>
            <a:lvl1pPr>
              <a:defRPr/>
            </a:lvl1pPr>
          </a:lstStyle>
          <a:p>
            <a:pPr>
              <a:defRPr/>
            </a:pPr>
            <a:fld id="{C4B74BF9-DFB8-49F8-8690-EB35BC1C16D2}" type="datetime1">
              <a:rPr lang="fi-FI" altLang="fi-FI"/>
              <a:pPr>
                <a:defRPr/>
              </a:pPr>
              <a:t>16.9.2015</a:t>
            </a:fld>
            <a:endParaRPr lang="fi-FI" altLang="fi-FI"/>
          </a:p>
        </p:txBody>
      </p:sp>
      <p:sp>
        <p:nvSpPr>
          <p:cNvPr id="5" name="Rectangle 12"/>
          <p:cNvSpPr>
            <a:spLocks noGrp="1" noChangeArrowheads="1"/>
          </p:cNvSpPr>
          <p:nvPr>
            <p:ph type="ftr" sz="quarter" idx="11"/>
          </p:nvPr>
        </p:nvSpPr>
        <p:spPr>
          <a:ln/>
        </p:spPr>
        <p:txBody>
          <a:bodyPr/>
          <a:lstStyle>
            <a:lvl1pPr>
              <a:defRPr/>
            </a:lvl1pPr>
          </a:lstStyle>
          <a:p>
            <a:pPr>
              <a:defRPr/>
            </a:pPr>
            <a:r>
              <a:rPr lang="fi-FI" altLang="fi-FI"/>
              <a:t>Suomen Jääkiekkoliitto / Etunimi Sukunimi</a:t>
            </a:r>
          </a:p>
        </p:txBody>
      </p:sp>
      <p:sp>
        <p:nvSpPr>
          <p:cNvPr id="6" name="Rectangle 13"/>
          <p:cNvSpPr>
            <a:spLocks noGrp="1" noChangeArrowheads="1"/>
          </p:cNvSpPr>
          <p:nvPr>
            <p:ph type="sldNum" sz="quarter" idx="12"/>
          </p:nvPr>
        </p:nvSpPr>
        <p:spPr>
          <a:ln/>
        </p:spPr>
        <p:txBody>
          <a:bodyPr/>
          <a:lstStyle>
            <a:lvl1pPr>
              <a:defRPr/>
            </a:lvl1pPr>
          </a:lstStyle>
          <a:p>
            <a:pPr>
              <a:defRPr/>
            </a:pPr>
            <a:fld id="{7B15FA21-77F3-40CA-8259-2A43932FB07C}" type="slidenum">
              <a:rPr lang="fi-FI" altLang="fi-FI"/>
              <a:pPr>
                <a:defRPr/>
              </a:pPr>
              <a:t>‹#›</a:t>
            </a:fld>
            <a:endParaRPr lang="fi-FI" altLang="fi-FI"/>
          </a:p>
        </p:txBody>
      </p:sp>
    </p:spTree>
    <p:extLst>
      <p:ext uri="{BB962C8B-B14F-4D97-AF65-F5344CB8AC3E}">
        <p14:creationId xmlns:p14="http://schemas.microsoft.com/office/powerpoint/2010/main" val="319347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1"/>
          <p:cNvSpPr>
            <a:spLocks noGrp="1" noChangeArrowheads="1"/>
          </p:cNvSpPr>
          <p:nvPr>
            <p:ph type="dt" sz="half" idx="10"/>
          </p:nvPr>
        </p:nvSpPr>
        <p:spPr>
          <a:ln/>
        </p:spPr>
        <p:txBody>
          <a:bodyPr/>
          <a:lstStyle>
            <a:lvl1pPr>
              <a:defRPr/>
            </a:lvl1pPr>
          </a:lstStyle>
          <a:p>
            <a:pPr>
              <a:defRPr/>
            </a:pPr>
            <a:fld id="{988E8E19-5298-4BC9-A83A-C071D938A9B1}" type="datetime1">
              <a:rPr lang="fi-FI" altLang="fi-FI"/>
              <a:pPr>
                <a:defRPr/>
              </a:pPr>
              <a:t>16.9.2015</a:t>
            </a:fld>
            <a:endParaRPr lang="fi-FI" altLang="fi-FI"/>
          </a:p>
        </p:txBody>
      </p:sp>
      <p:sp>
        <p:nvSpPr>
          <p:cNvPr id="5" name="Rectangle 12"/>
          <p:cNvSpPr>
            <a:spLocks noGrp="1" noChangeArrowheads="1"/>
          </p:cNvSpPr>
          <p:nvPr>
            <p:ph type="ftr" sz="quarter" idx="11"/>
          </p:nvPr>
        </p:nvSpPr>
        <p:spPr>
          <a:ln/>
        </p:spPr>
        <p:txBody>
          <a:bodyPr/>
          <a:lstStyle>
            <a:lvl1pPr>
              <a:defRPr/>
            </a:lvl1pPr>
          </a:lstStyle>
          <a:p>
            <a:pPr>
              <a:defRPr/>
            </a:pPr>
            <a:r>
              <a:rPr lang="fi-FI" altLang="fi-FI"/>
              <a:t>Suomen Jääkiekkoliitto / Etunimi Sukunimi</a:t>
            </a:r>
          </a:p>
        </p:txBody>
      </p:sp>
      <p:sp>
        <p:nvSpPr>
          <p:cNvPr id="6" name="Rectangle 13"/>
          <p:cNvSpPr>
            <a:spLocks noGrp="1" noChangeArrowheads="1"/>
          </p:cNvSpPr>
          <p:nvPr>
            <p:ph type="sldNum" sz="quarter" idx="12"/>
          </p:nvPr>
        </p:nvSpPr>
        <p:spPr>
          <a:ln/>
        </p:spPr>
        <p:txBody>
          <a:bodyPr/>
          <a:lstStyle>
            <a:lvl1pPr>
              <a:defRPr/>
            </a:lvl1pPr>
          </a:lstStyle>
          <a:p>
            <a:pPr>
              <a:defRPr/>
            </a:pPr>
            <a:fld id="{F0A6A23B-4C88-4277-B062-9ED4DCC5D282}" type="slidenum">
              <a:rPr lang="fi-FI" altLang="fi-FI"/>
              <a:pPr>
                <a:defRPr/>
              </a:pPr>
              <a:t>‹#›</a:t>
            </a:fld>
            <a:endParaRPr lang="fi-FI" altLang="fi-FI"/>
          </a:p>
        </p:txBody>
      </p:sp>
    </p:spTree>
    <p:extLst>
      <p:ext uri="{BB962C8B-B14F-4D97-AF65-F5344CB8AC3E}">
        <p14:creationId xmlns:p14="http://schemas.microsoft.com/office/powerpoint/2010/main" val="42039189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82638" y="4406900"/>
            <a:ext cx="84201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1"/>
          <p:cNvSpPr>
            <a:spLocks noGrp="1" noChangeArrowheads="1"/>
          </p:cNvSpPr>
          <p:nvPr>
            <p:ph type="dt" sz="half" idx="10"/>
          </p:nvPr>
        </p:nvSpPr>
        <p:spPr>
          <a:ln/>
        </p:spPr>
        <p:txBody>
          <a:bodyPr/>
          <a:lstStyle>
            <a:lvl1pPr>
              <a:defRPr/>
            </a:lvl1pPr>
          </a:lstStyle>
          <a:p>
            <a:pPr>
              <a:defRPr/>
            </a:pPr>
            <a:fld id="{05B837FA-85F5-4A2D-AD6B-F2307FDFE1AE}" type="datetime1">
              <a:rPr lang="fi-FI" altLang="fi-FI"/>
              <a:pPr>
                <a:defRPr/>
              </a:pPr>
              <a:t>16.9.2015</a:t>
            </a:fld>
            <a:endParaRPr lang="fi-FI" altLang="fi-FI"/>
          </a:p>
        </p:txBody>
      </p:sp>
      <p:sp>
        <p:nvSpPr>
          <p:cNvPr id="5" name="Rectangle 12"/>
          <p:cNvSpPr>
            <a:spLocks noGrp="1" noChangeArrowheads="1"/>
          </p:cNvSpPr>
          <p:nvPr>
            <p:ph type="ftr" sz="quarter" idx="11"/>
          </p:nvPr>
        </p:nvSpPr>
        <p:spPr>
          <a:ln/>
        </p:spPr>
        <p:txBody>
          <a:bodyPr/>
          <a:lstStyle>
            <a:lvl1pPr>
              <a:defRPr/>
            </a:lvl1pPr>
          </a:lstStyle>
          <a:p>
            <a:pPr>
              <a:defRPr/>
            </a:pPr>
            <a:r>
              <a:rPr lang="fi-FI" altLang="fi-FI"/>
              <a:t>Suomen Jääkiekkoliitto / Etunimi Sukunimi</a:t>
            </a:r>
          </a:p>
        </p:txBody>
      </p:sp>
      <p:sp>
        <p:nvSpPr>
          <p:cNvPr id="6" name="Rectangle 13"/>
          <p:cNvSpPr>
            <a:spLocks noGrp="1" noChangeArrowheads="1"/>
          </p:cNvSpPr>
          <p:nvPr>
            <p:ph type="sldNum" sz="quarter" idx="12"/>
          </p:nvPr>
        </p:nvSpPr>
        <p:spPr>
          <a:ln/>
        </p:spPr>
        <p:txBody>
          <a:bodyPr/>
          <a:lstStyle>
            <a:lvl1pPr>
              <a:defRPr/>
            </a:lvl1pPr>
          </a:lstStyle>
          <a:p>
            <a:pPr>
              <a:defRPr/>
            </a:pPr>
            <a:fld id="{4E67A4F2-E5F1-48B4-BA6B-4A44B1982B55}" type="slidenum">
              <a:rPr lang="fi-FI" altLang="fi-FI"/>
              <a:pPr>
                <a:defRPr/>
              </a:pPr>
              <a:t>‹#›</a:t>
            </a:fld>
            <a:endParaRPr lang="fi-FI" altLang="fi-FI"/>
          </a:p>
        </p:txBody>
      </p:sp>
    </p:spTree>
    <p:extLst>
      <p:ext uri="{BB962C8B-B14F-4D97-AF65-F5344CB8AC3E}">
        <p14:creationId xmlns:p14="http://schemas.microsoft.com/office/powerpoint/2010/main" val="201293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1600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5029200" y="1600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1"/>
          <p:cNvSpPr>
            <a:spLocks noGrp="1" noChangeArrowheads="1"/>
          </p:cNvSpPr>
          <p:nvPr>
            <p:ph type="dt" sz="half" idx="10"/>
          </p:nvPr>
        </p:nvSpPr>
        <p:spPr>
          <a:ln/>
        </p:spPr>
        <p:txBody>
          <a:bodyPr/>
          <a:lstStyle>
            <a:lvl1pPr>
              <a:defRPr/>
            </a:lvl1pPr>
          </a:lstStyle>
          <a:p>
            <a:pPr>
              <a:defRPr/>
            </a:pPr>
            <a:fld id="{BFD884D4-062F-43D3-B71C-C5A0379CA2E8}" type="datetime1">
              <a:rPr lang="fi-FI" altLang="fi-FI"/>
              <a:pPr>
                <a:defRPr/>
              </a:pPr>
              <a:t>16.9.2015</a:t>
            </a:fld>
            <a:endParaRPr lang="fi-FI" altLang="fi-FI"/>
          </a:p>
        </p:txBody>
      </p:sp>
      <p:sp>
        <p:nvSpPr>
          <p:cNvPr id="6" name="Rectangle 12"/>
          <p:cNvSpPr>
            <a:spLocks noGrp="1" noChangeArrowheads="1"/>
          </p:cNvSpPr>
          <p:nvPr>
            <p:ph type="ftr" sz="quarter" idx="11"/>
          </p:nvPr>
        </p:nvSpPr>
        <p:spPr>
          <a:ln/>
        </p:spPr>
        <p:txBody>
          <a:bodyPr/>
          <a:lstStyle>
            <a:lvl1pPr>
              <a:defRPr/>
            </a:lvl1pPr>
          </a:lstStyle>
          <a:p>
            <a:pPr>
              <a:defRPr/>
            </a:pPr>
            <a:r>
              <a:rPr lang="fi-FI" altLang="fi-FI"/>
              <a:t>Suomen Jääkiekkoliitto / Etunimi Sukunimi</a:t>
            </a:r>
          </a:p>
        </p:txBody>
      </p:sp>
      <p:sp>
        <p:nvSpPr>
          <p:cNvPr id="7" name="Rectangle 13"/>
          <p:cNvSpPr>
            <a:spLocks noGrp="1" noChangeArrowheads="1"/>
          </p:cNvSpPr>
          <p:nvPr>
            <p:ph type="sldNum" sz="quarter" idx="12"/>
          </p:nvPr>
        </p:nvSpPr>
        <p:spPr>
          <a:ln/>
        </p:spPr>
        <p:txBody>
          <a:bodyPr/>
          <a:lstStyle>
            <a:lvl1pPr>
              <a:defRPr/>
            </a:lvl1pPr>
          </a:lstStyle>
          <a:p>
            <a:pPr>
              <a:defRPr/>
            </a:pPr>
            <a:fld id="{DD1909F4-68D6-4860-8626-AC9230D15E22}" type="slidenum">
              <a:rPr lang="fi-FI" altLang="fi-FI"/>
              <a:pPr>
                <a:defRPr/>
              </a:pPr>
              <a:t>‹#›</a:t>
            </a:fld>
            <a:endParaRPr lang="fi-FI" altLang="fi-FI"/>
          </a:p>
        </p:txBody>
      </p:sp>
    </p:spTree>
    <p:extLst>
      <p:ext uri="{BB962C8B-B14F-4D97-AF65-F5344CB8AC3E}">
        <p14:creationId xmlns:p14="http://schemas.microsoft.com/office/powerpoint/2010/main" val="168196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95300" y="274638"/>
            <a:ext cx="89154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1"/>
          <p:cNvSpPr>
            <a:spLocks noGrp="1" noChangeArrowheads="1"/>
          </p:cNvSpPr>
          <p:nvPr>
            <p:ph type="dt" sz="half" idx="10"/>
          </p:nvPr>
        </p:nvSpPr>
        <p:spPr>
          <a:ln/>
        </p:spPr>
        <p:txBody>
          <a:bodyPr/>
          <a:lstStyle>
            <a:lvl1pPr>
              <a:defRPr/>
            </a:lvl1pPr>
          </a:lstStyle>
          <a:p>
            <a:pPr>
              <a:defRPr/>
            </a:pPr>
            <a:fld id="{0C555719-FD1B-4FA8-BABC-F0139B6094F2}" type="datetime1">
              <a:rPr lang="fi-FI" altLang="fi-FI"/>
              <a:pPr>
                <a:defRPr/>
              </a:pPr>
              <a:t>16.9.2015</a:t>
            </a:fld>
            <a:endParaRPr lang="fi-FI" altLang="fi-FI"/>
          </a:p>
        </p:txBody>
      </p:sp>
      <p:sp>
        <p:nvSpPr>
          <p:cNvPr id="8" name="Rectangle 12"/>
          <p:cNvSpPr>
            <a:spLocks noGrp="1" noChangeArrowheads="1"/>
          </p:cNvSpPr>
          <p:nvPr>
            <p:ph type="ftr" sz="quarter" idx="11"/>
          </p:nvPr>
        </p:nvSpPr>
        <p:spPr>
          <a:ln/>
        </p:spPr>
        <p:txBody>
          <a:bodyPr/>
          <a:lstStyle>
            <a:lvl1pPr>
              <a:defRPr/>
            </a:lvl1pPr>
          </a:lstStyle>
          <a:p>
            <a:pPr>
              <a:defRPr/>
            </a:pPr>
            <a:r>
              <a:rPr lang="fi-FI" altLang="fi-FI"/>
              <a:t>Suomen Jääkiekkoliitto / Etunimi Sukunimi</a:t>
            </a:r>
          </a:p>
        </p:txBody>
      </p:sp>
      <p:sp>
        <p:nvSpPr>
          <p:cNvPr id="9" name="Rectangle 13"/>
          <p:cNvSpPr>
            <a:spLocks noGrp="1" noChangeArrowheads="1"/>
          </p:cNvSpPr>
          <p:nvPr>
            <p:ph type="sldNum" sz="quarter" idx="12"/>
          </p:nvPr>
        </p:nvSpPr>
        <p:spPr>
          <a:ln/>
        </p:spPr>
        <p:txBody>
          <a:bodyPr/>
          <a:lstStyle>
            <a:lvl1pPr>
              <a:defRPr/>
            </a:lvl1pPr>
          </a:lstStyle>
          <a:p>
            <a:pPr>
              <a:defRPr/>
            </a:pPr>
            <a:fld id="{8388501A-842D-4869-B336-673C2A825ABE}" type="slidenum">
              <a:rPr lang="fi-FI" altLang="fi-FI"/>
              <a:pPr>
                <a:defRPr/>
              </a:pPr>
              <a:t>‹#›</a:t>
            </a:fld>
            <a:endParaRPr lang="fi-FI" altLang="fi-FI"/>
          </a:p>
        </p:txBody>
      </p:sp>
    </p:spTree>
    <p:extLst>
      <p:ext uri="{BB962C8B-B14F-4D97-AF65-F5344CB8AC3E}">
        <p14:creationId xmlns:p14="http://schemas.microsoft.com/office/powerpoint/2010/main" val="290493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1"/>
          <p:cNvSpPr>
            <a:spLocks noGrp="1" noChangeArrowheads="1"/>
          </p:cNvSpPr>
          <p:nvPr>
            <p:ph type="dt" sz="half" idx="10"/>
          </p:nvPr>
        </p:nvSpPr>
        <p:spPr>
          <a:ln/>
        </p:spPr>
        <p:txBody>
          <a:bodyPr/>
          <a:lstStyle>
            <a:lvl1pPr>
              <a:defRPr/>
            </a:lvl1pPr>
          </a:lstStyle>
          <a:p>
            <a:pPr>
              <a:defRPr/>
            </a:pPr>
            <a:fld id="{EBC44F51-9C7F-466F-8459-D7725EE98348}" type="datetime1">
              <a:rPr lang="fi-FI" altLang="fi-FI"/>
              <a:pPr>
                <a:defRPr/>
              </a:pPr>
              <a:t>16.9.2015</a:t>
            </a:fld>
            <a:endParaRPr lang="fi-FI" altLang="fi-FI"/>
          </a:p>
        </p:txBody>
      </p:sp>
      <p:sp>
        <p:nvSpPr>
          <p:cNvPr id="4" name="Rectangle 12"/>
          <p:cNvSpPr>
            <a:spLocks noGrp="1" noChangeArrowheads="1"/>
          </p:cNvSpPr>
          <p:nvPr>
            <p:ph type="ftr" sz="quarter" idx="11"/>
          </p:nvPr>
        </p:nvSpPr>
        <p:spPr>
          <a:ln/>
        </p:spPr>
        <p:txBody>
          <a:bodyPr/>
          <a:lstStyle>
            <a:lvl1pPr>
              <a:defRPr/>
            </a:lvl1pPr>
          </a:lstStyle>
          <a:p>
            <a:pPr>
              <a:defRPr/>
            </a:pPr>
            <a:r>
              <a:rPr lang="fi-FI" altLang="fi-FI"/>
              <a:t>Suomen Jääkiekkoliitto / Etunimi Sukunimi</a:t>
            </a:r>
          </a:p>
        </p:txBody>
      </p:sp>
      <p:sp>
        <p:nvSpPr>
          <p:cNvPr id="5" name="Rectangle 13"/>
          <p:cNvSpPr>
            <a:spLocks noGrp="1" noChangeArrowheads="1"/>
          </p:cNvSpPr>
          <p:nvPr>
            <p:ph type="sldNum" sz="quarter" idx="12"/>
          </p:nvPr>
        </p:nvSpPr>
        <p:spPr>
          <a:ln/>
        </p:spPr>
        <p:txBody>
          <a:bodyPr/>
          <a:lstStyle>
            <a:lvl1pPr>
              <a:defRPr/>
            </a:lvl1pPr>
          </a:lstStyle>
          <a:p>
            <a:pPr>
              <a:defRPr/>
            </a:pPr>
            <a:fld id="{3F6232BC-BAA0-402C-B454-1CD95238F694}" type="slidenum">
              <a:rPr lang="fi-FI" altLang="fi-FI"/>
              <a:pPr>
                <a:defRPr/>
              </a:pPr>
              <a:t>‹#›</a:t>
            </a:fld>
            <a:endParaRPr lang="fi-FI" altLang="fi-FI"/>
          </a:p>
        </p:txBody>
      </p:sp>
    </p:spTree>
    <p:extLst>
      <p:ext uri="{BB962C8B-B14F-4D97-AF65-F5344CB8AC3E}">
        <p14:creationId xmlns:p14="http://schemas.microsoft.com/office/powerpoint/2010/main" val="843498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6D946CDF-C795-403B-A214-48D0AEDBC4A1}" type="datetime1">
              <a:rPr lang="fi-FI" altLang="fi-FI"/>
              <a:pPr>
                <a:defRPr/>
              </a:pPr>
              <a:t>16.9.2015</a:t>
            </a:fld>
            <a:endParaRPr lang="fi-FI" altLang="fi-FI"/>
          </a:p>
        </p:txBody>
      </p:sp>
      <p:sp>
        <p:nvSpPr>
          <p:cNvPr id="3" name="Rectangle 12"/>
          <p:cNvSpPr>
            <a:spLocks noGrp="1" noChangeArrowheads="1"/>
          </p:cNvSpPr>
          <p:nvPr>
            <p:ph type="ftr" sz="quarter" idx="11"/>
          </p:nvPr>
        </p:nvSpPr>
        <p:spPr>
          <a:ln/>
        </p:spPr>
        <p:txBody>
          <a:bodyPr/>
          <a:lstStyle>
            <a:lvl1pPr>
              <a:defRPr/>
            </a:lvl1pPr>
          </a:lstStyle>
          <a:p>
            <a:pPr>
              <a:defRPr/>
            </a:pPr>
            <a:r>
              <a:rPr lang="fi-FI" altLang="fi-FI"/>
              <a:t>Suomen Jääkiekkoliitto / Etunimi Sukunimi</a:t>
            </a:r>
          </a:p>
        </p:txBody>
      </p:sp>
      <p:sp>
        <p:nvSpPr>
          <p:cNvPr id="4" name="Rectangle 13"/>
          <p:cNvSpPr>
            <a:spLocks noGrp="1" noChangeArrowheads="1"/>
          </p:cNvSpPr>
          <p:nvPr>
            <p:ph type="sldNum" sz="quarter" idx="12"/>
          </p:nvPr>
        </p:nvSpPr>
        <p:spPr>
          <a:ln/>
        </p:spPr>
        <p:txBody>
          <a:bodyPr/>
          <a:lstStyle>
            <a:lvl1pPr>
              <a:defRPr/>
            </a:lvl1pPr>
          </a:lstStyle>
          <a:p>
            <a:pPr>
              <a:defRPr/>
            </a:pPr>
            <a:fld id="{EB941A1A-EFE5-4690-9571-91CCC06A3762}" type="slidenum">
              <a:rPr lang="fi-FI" altLang="fi-FI"/>
              <a:pPr>
                <a:defRPr/>
              </a:pPr>
              <a:t>‹#›</a:t>
            </a:fld>
            <a:endParaRPr lang="fi-FI" altLang="fi-FI"/>
          </a:p>
        </p:txBody>
      </p:sp>
    </p:spTree>
    <p:extLst>
      <p:ext uri="{BB962C8B-B14F-4D97-AF65-F5344CB8AC3E}">
        <p14:creationId xmlns:p14="http://schemas.microsoft.com/office/powerpoint/2010/main" val="59831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95300" y="273050"/>
            <a:ext cx="3259138"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1"/>
          <p:cNvSpPr>
            <a:spLocks noGrp="1" noChangeArrowheads="1"/>
          </p:cNvSpPr>
          <p:nvPr>
            <p:ph type="dt" sz="half" idx="10"/>
          </p:nvPr>
        </p:nvSpPr>
        <p:spPr>
          <a:ln/>
        </p:spPr>
        <p:txBody>
          <a:bodyPr/>
          <a:lstStyle>
            <a:lvl1pPr>
              <a:defRPr/>
            </a:lvl1pPr>
          </a:lstStyle>
          <a:p>
            <a:pPr>
              <a:defRPr/>
            </a:pPr>
            <a:fld id="{002FC54A-2A9A-4F7B-812F-79021BF34055}" type="datetime1">
              <a:rPr lang="fi-FI" altLang="fi-FI"/>
              <a:pPr>
                <a:defRPr/>
              </a:pPr>
              <a:t>16.9.2015</a:t>
            </a:fld>
            <a:endParaRPr lang="fi-FI" altLang="fi-FI"/>
          </a:p>
        </p:txBody>
      </p:sp>
      <p:sp>
        <p:nvSpPr>
          <p:cNvPr id="6" name="Rectangle 12"/>
          <p:cNvSpPr>
            <a:spLocks noGrp="1" noChangeArrowheads="1"/>
          </p:cNvSpPr>
          <p:nvPr>
            <p:ph type="ftr" sz="quarter" idx="11"/>
          </p:nvPr>
        </p:nvSpPr>
        <p:spPr>
          <a:ln/>
        </p:spPr>
        <p:txBody>
          <a:bodyPr/>
          <a:lstStyle>
            <a:lvl1pPr>
              <a:defRPr/>
            </a:lvl1pPr>
          </a:lstStyle>
          <a:p>
            <a:pPr>
              <a:defRPr/>
            </a:pPr>
            <a:r>
              <a:rPr lang="fi-FI" altLang="fi-FI"/>
              <a:t>Suomen Jääkiekkoliitto / Etunimi Sukunimi</a:t>
            </a:r>
          </a:p>
        </p:txBody>
      </p:sp>
      <p:sp>
        <p:nvSpPr>
          <p:cNvPr id="7" name="Rectangle 13"/>
          <p:cNvSpPr>
            <a:spLocks noGrp="1" noChangeArrowheads="1"/>
          </p:cNvSpPr>
          <p:nvPr>
            <p:ph type="sldNum" sz="quarter" idx="12"/>
          </p:nvPr>
        </p:nvSpPr>
        <p:spPr>
          <a:ln/>
        </p:spPr>
        <p:txBody>
          <a:bodyPr/>
          <a:lstStyle>
            <a:lvl1pPr>
              <a:defRPr/>
            </a:lvl1pPr>
          </a:lstStyle>
          <a:p>
            <a:pPr>
              <a:defRPr/>
            </a:pPr>
            <a:fld id="{FE067ECC-D1D5-4125-8C46-567EE464C184}" type="slidenum">
              <a:rPr lang="fi-FI" altLang="fi-FI"/>
              <a:pPr>
                <a:defRPr/>
              </a:pPr>
              <a:t>‹#›</a:t>
            </a:fld>
            <a:endParaRPr lang="fi-FI" altLang="fi-FI"/>
          </a:p>
        </p:txBody>
      </p:sp>
    </p:spTree>
    <p:extLst>
      <p:ext uri="{BB962C8B-B14F-4D97-AF65-F5344CB8AC3E}">
        <p14:creationId xmlns:p14="http://schemas.microsoft.com/office/powerpoint/2010/main" val="920724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941513" y="4800600"/>
            <a:ext cx="59436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1"/>
          <p:cNvSpPr>
            <a:spLocks noGrp="1" noChangeArrowheads="1"/>
          </p:cNvSpPr>
          <p:nvPr>
            <p:ph type="dt" sz="half" idx="10"/>
          </p:nvPr>
        </p:nvSpPr>
        <p:spPr>
          <a:ln/>
        </p:spPr>
        <p:txBody>
          <a:bodyPr/>
          <a:lstStyle>
            <a:lvl1pPr>
              <a:defRPr/>
            </a:lvl1pPr>
          </a:lstStyle>
          <a:p>
            <a:pPr>
              <a:defRPr/>
            </a:pPr>
            <a:fld id="{DBD3D6CB-1631-4228-8668-57FE068AA09A}" type="datetime1">
              <a:rPr lang="fi-FI" altLang="fi-FI"/>
              <a:pPr>
                <a:defRPr/>
              </a:pPr>
              <a:t>16.9.2015</a:t>
            </a:fld>
            <a:endParaRPr lang="fi-FI" altLang="fi-FI"/>
          </a:p>
        </p:txBody>
      </p:sp>
      <p:sp>
        <p:nvSpPr>
          <p:cNvPr id="6" name="Rectangle 12"/>
          <p:cNvSpPr>
            <a:spLocks noGrp="1" noChangeArrowheads="1"/>
          </p:cNvSpPr>
          <p:nvPr>
            <p:ph type="ftr" sz="quarter" idx="11"/>
          </p:nvPr>
        </p:nvSpPr>
        <p:spPr>
          <a:ln/>
        </p:spPr>
        <p:txBody>
          <a:bodyPr/>
          <a:lstStyle>
            <a:lvl1pPr>
              <a:defRPr/>
            </a:lvl1pPr>
          </a:lstStyle>
          <a:p>
            <a:pPr>
              <a:defRPr/>
            </a:pPr>
            <a:r>
              <a:rPr lang="fi-FI" altLang="fi-FI"/>
              <a:t>Suomen Jääkiekkoliitto / Etunimi Sukunimi</a:t>
            </a:r>
          </a:p>
        </p:txBody>
      </p:sp>
      <p:sp>
        <p:nvSpPr>
          <p:cNvPr id="7" name="Rectangle 13"/>
          <p:cNvSpPr>
            <a:spLocks noGrp="1" noChangeArrowheads="1"/>
          </p:cNvSpPr>
          <p:nvPr>
            <p:ph type="sldNum" sz="quarter" idx="12"/>
          </p:nvPr>
        </p:nvSpPr>
        <p:spPr>
          <a:ln/>
        </p:spPr>
        <p:txBody>
          <a:bodyPr/>
          <a:lstStyle>
            <a:lvl1pPr>
              <a:defRPr/>
            </a:lvl1pPr>
          </a:lstStyle>
          <a:p>
            <a:pPr>
              <a:defRPr/>
            </a:pPr>
            <a:fld id="{46D2ED4F-6956-4AF6-8B58-2F8F8B233D2A}" type="slidenum">
              <a:rPr lang="fi-FI" altLang="fi-FI"/>
              <a:pPr>
                <a:defRPr/>
              </a:pPr>
              <a:t>‹#›</a:t>
            </a:fld>
            <a:endParaRPr lang="fi-FI" altLang="fi-FI"/>
          </a:p>
        </p:txBody>
      </p:sp>
    </p:spTree>
    <p:extLst>
      <p:ext uri="{BB962C8B-B14F-4D97-AF65-F5344CB8AC3E}">
        <p14:creationId xmlns:p14="http://schemas.microsoft.com/office/powerpoint/2010/main" val="3879584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328613"/>
            <a:ext cx="76390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smtClean="0"/>
              <a:t>Click to edit Master title style</a:t>
            </a:r>
          </a:p>
        </p:txBody>
      </p:sp>
      <p:sp>
        <p:nvSpPr>
          <p:cNvPr id="1027" name="Rectangle 3"/>
          <p:cNvSpPr>
            <a:spLocks noGrp="1" noChangeArrowheads="1"/>
          </p:cNvSpPr>
          <p:nvPr>
            <p:ph type="body" idx="1"/>
          </p:nvPr>
        </p:nvSpPr>
        <p:spPr bwMode="auto">
          <a:xfrm>
            <a:off x="742950" y="1600200"/>
            <a:ext cx="8420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p>
        </p:txBody>
      </p:sp>
      <p:pic>
        <p:nvPicPr>
          <p:cNvPr id="1028" name="Picture 7" descr="SJL_siniviiva_8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79413" y="5730875"/>
            <a:ext cx="91455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descr="SJL_SUOMI_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99463" y="317500"/>
            <a:ext cx="120173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p:cNvSpPr>
            <a:spLocks noGrp="1" noChangeArrowheads="1"/>
          </p:cNvSpPr>
          <p:nvPr>
            <p:ph type="dt" sz="half" idx="2"/>
          </p:nvPr>
        </p:nvSpPr>
        <p:spPr bwMode="auto">
          <a:xfrm>
            <a:off x="762000" y="6248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000">
                <a:solidFill>
                  <a:srgbClr val="0066CC"/>
                </a:solidFill>
                <a:ea typeface="ＭＳ Ｐゴシック" pitchFamily="84" charset="-128"/>
                <a:cs typeface="+mn-cs"/>
              </a:defRPr>
            </a:lvl1pPr>
          </a:lstStyle>
          <a:p>
            <a:pPr>
              <a:defRPr/>
            </a:pPr>
            <a:fld id="{66B390A1-2A3A-4449-9EF6-0A7E01367C53}" type="datetime1">
              <a:rPr lang="fi-FI" altLang="fi-FI"/>
              <a:pPr>
                <a:defRPr/>
              </a:pPr>
              <a:t>16.9.2015</a:t>
            </a:fld>
            <a:endParaRPr lang="fi-FI" altLang="fi-FI"/>
          </a:p>
        </p:txBody>
      </p:sp>
      <p:sp>
        <p:nvSpPr>
          <p:cNvPr id="1036" name="Rectangle 12"/>
          <p:cNvSpPr>
            <a:spLocks noGrp="1" noChangeArrowheads="1"/>
          </p:cNvSpPr>
          <p:nvPr>
            <p:ph type="ftr" sz="quarter" idx="3"/>
          </p:nvPr>
        </p:nvSpPr>
        <p:spPr bwMode="auto">
          <a:xfrm>
            <a:off x="3429000" y="6248400"/>
            <a:ext cx="3048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000">
                <a:solidFill>
                  <a:srgbClr val="0066CC"/>
                </a:solidFill>
                <a:ea typeface="ＭＳ Ｐゴシック" pitchFamily="84" charset="-128"/>
                <a:cs typeface="+mn-cs"/>
              </a:defRPr>
            </a:lvl1pPr>
          </a:lstStyle>
          <a:p>
            <a:pPr>
              <a:defRPr/>
            </a:pPr>
            <a:r>
              <a:rPr lang="fi-FI" altLang="fi-FI"/>
              <a:t>Suomen Jääkiekkoliitto / Etunimi Sukunimi</a:t>
            </a:r>
          </a:p>
        </p:txBody>
      </p:sp>
      <p:sp>
        <p:nvSpPr>
          <p:cNvPr id="1037" name="Rectangle 13"/>
          <p:cNvSpPr>
            <a:spLocks noGrp="1" noChangeArrowheads="1"/>
          </p:cNvSpPr>
          <p:nvPr>
            <p:ph type="sldNum" sz="quarter" idx="4"/>
          </p:nvPr>
        </p:nvSpPr>
        <p:spPr bwMode="auto">
          <a:xfrm>
            <a:off x="7086600" y="62484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defRPr sz="1000">
                <a:solidFill>
                  <a:srgbClr val="0066CC"/>
                </a:solidFill>
                <a:ea typeface="ＭＳ Ｐゴシック" pitchFamily="84" charset="-128"/>
                <a:cs typeface="+mn-cs"/>
              </a:defRPr>
            </a:lvl1pPr>
          </a:lstStyle>
          <a:p>
            <a:pPr>
              <a:defRPr/>
            </a:pPr>
            <a:fld id="{55404BF3-3C04-4910-9153-24C5FEB256BB}" type="slidenum">
              <a:rPr lang="fi-FI" altLang="fi-FI"/>
              <a:pPr>
                <a:defRPr/>
              </a:pPr>
              <a:t>‹#›</a:t>
            </a:fld>
            <a:endParaRPr lang="fi-FI" altLang="fi-FI"/>
          </a:p>
        </p:txBody>
      </p:sp>
    </p:spTree>
  </p:cSld>
  <p:clrMap bg1="lt1" tx1="dk1" bg2="lt2" tx2="dk2" accent1="accent1" accent2="accent2" accent3="accent3" accent4="accent4" accent5="accent5" accent6="accent6" hlink="hlink" folHlink="folHlink"/>
  <p:sldLayoutIdLst>
    <p:sldLayoutId id="2147483767"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ea typeface="ＭＳ Ｐゴシック" pitchFamily="84" charset="-128"/>
        </a:defRPr>
      </a:lvl2pPr>
      <a:lvl3pPr algn="l" rtl="0" eaLnBrk="0" fontAlgn="base" hangingPunct="0">
        <a:spcBef>
          <a:spcPct val="0"/>
        </a:spcBef>
        <a:spcAft>
          <a:spcPct val="0"/>
        </a:spcAft>
        <a:defRPr sz="2400" b="1">
          <a:solidFill>
            <a:schemeClr val="tx2"/>
          </a:solidFill>
          <a:latin typeface="Arial" charset="0"/>
          <a:ea typeface="ＭＳ Ｐゴシック" pitchFamily="84" charset="-128"/>
        </a:defRPr>
      </a:lvl3pPr>
      <a:lvl4pPr algn="l" rtl="0" eaLnBrk="0" fontAlgn="base" hangingPunct="0">
        <a:spcBef>
          <a:spcPct val="0"/>
        </a:spcBef>
        <a:spcAft>
          <a:spcPct val="0"/>
        </a:spcAft>
        <a:defRPr sz="2400" b="1">
          <a:solidFill>
            <a:schemeClr val="tx2"/>
          </a:solidFill>
          <a:latin typeface="Arial" charset="0"/>
          <a:ea typeface="ＭＳ Ｐゴシック" pitchFamily="84" charset="-128"/>
        </a:defRPr>
      </a:lvl4pPr>
      <a:lvl5pPr algn="l" rtl="0" eaLnBrk="0" fontAlgn="base" hangingPunct="0">
        <a:spcBef>
          <a:spcPct val="0"/>
        </a:spcBef>
        <a:spcAft>
          <a:spcPct val="0"/>
        </a:spcAft>
        <a:defRPr sz="2400" b="1">
          <a:solidFill>
            <a:schemeClr val="tx2"/>
          </a:solidFill>
          <a:latin typeface="Arial" charset="0"/>
          <a:ea typeface="ＭＳ Ｐゴシック" pitchFamily="84" charset="-128"/>
        </a:defRPr>
      </a:lvl5pPr>
      <a:lvl6pPr marL="457200" algn="l" rtl="0" fontAlgn="base">
        <a:spcBef>
          <a:spcPct val="0"/>
        </a:spcBef>
        <a:spcAft>
          <a:spcPct val="0"/>
        </a:spcAft>
        <a:defRPr sz="2400" b="1">
          <a:solidFill>
            <a:schemeClr val="tx2"/>
          </a:solidFill>
          <a:latin typeface="Arial" charset="0"/>
          <a:ea typeface="ＭＳ Ｐゴシック" pitchFamily="84" charset="-128"/>
        </a:defRPr>
      </a:lvl6pPr>
      <a:lvl7pPr marL="914400" algn="l" rtl="0" fontAlgn="base">
        <a:spcBef>
          <a:spcPct val="0"/>
        </a:spcBef>
        <a:spcAft>
          <a:spcPct val="0"/>
        </a:spcAft>
        <a:defRPr sz="2400" b="1">
          <a:solidFill>
            <a:schemeClr val="tx2"/>
          </a:solidFill>
          <a:latin typeface="Arial" charset="0"/>
          <a:ea typeface="ＭＳ Ｐゴシック" pitchFamily="84" charset="-128"/>
        </a:defRPr>
      </a:lvl7pPr>
      <a:lvl8pPr marL="1371600" algn="l" rtl="0" fontAlgn="base">
        <a:spcBef>
          <a:spcPct val="0"/>
        </a:spcBef>
        <a:spcAft>
          <a:spcPct val="0"/>
        </a:spcAft>
        <a:defRPr sz="2400" b="1">
          <a:solidFill>
            <a:schemeClr val="tx2"/>
          </a:solidFill>
          <a:latin typeface="Arial" charset="0"/>
          <a:ea typeface="ＭＳ Ｐゴシック" pitchFamily="84" charset="-128"/>
        </a:defRPr>
      </a:lvl8pPr>
      <a:lvl9pPr marL="1828800" algn="l" rtl="0" fontAlgn="base">
        <a:spcBef>
          <a:spcPct val="0"/>
        </a:spcBef>
        <a:spcAft>
          <a:spcPct val="0"/>
        </a:spcAft>
        <a:defRPr sz="2400" b="1">
          <a:solidFill>
            <a:schemeClr val="tx2"/>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hyperlink" Target="http://www.finhockey.fi/tulospalvelu/tulospalvelun_ohjee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hyperlink" Target="http://www.finhockey.fi/tulospalvelu/tulospalvelun_ohjee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java.com/"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inhockey.fi/palvelut/palvelusivust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inhockey.fi/palvelut/palvelusivust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inhockey.fi/palvelut/palvelusivust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www.finhockey.fi/palvelut/palvelusivust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940410A0-E5F6-45B0-8275-DD8AE0E894A4}"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3075" name="Rectangle 5"/>
          <p:cNvSpPr>
            <a:spLocks noGrp="1" noChangeArrowheads="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3076" name="Rectangle 6"/>
          <p:cNvSpPr>
            <a:spLocks noGrp="1" noChangeArrowheads="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AFCC3636-8862-4D82-8D9A-234C8AD3F8E4}" type="slidenum">
              <a:rPr lang="fi-FI" altLang="fi-FI" sz="1000" smtClean="0">
                <a:solidFill>
                  <a:srgbClr val="0066CC"/>
                </a:solidFill>
              </a:rPr>
              <a:pPr>
                <a:spcBef>
                  <a:spcPct val="0"/>
                </a:spcBef>
                <a:buFontTx/>
                <a:buNone/>
              </a:pPr>
              <a:t>1</a:t>
            </a:fld>
            <a:endParaRPr lang="fi-FI" altLang="fi-FI" sz="1000" smtClean="0">
              <a:solidFill>
                <a:srgbClr val="0066CC"/>
              </a:solidFill>
            </a:endParaRPr>
          </a:p>
        </p:txBody>
      </p:sp>
      <p:sp>
        <p:nvSpPr>
          <p:cNvPr id="3077" name="Rectangle 2"/>
          <p:cNvSpPr>
            <a:spLocks noGrp="1" noChangeArrowheads="1"/>
          </p:cNvSpPr>
          <p:nvPr>
            <p:ph type="ctrTitle"/>
          </p:nvPr>
        </p:nvSpPr>
        <p:spPr/>
        <p:txBody>
          <a:bodyPr/>
          <a:lstStyle/>
          <a:p>
            <a:pPr eaLnBrk="1" hangingPunct="1"/>
            <a:r>
              <a:rPr lang="fi-FI" altLang="fi-FI" smtClean="0">
                <a:solidFill>
                  <a:schemeClr val="tx1"/>
                </a:solidFill>
              </a:rPr>
              <a:t>Tilastointi- ja tulospalveluohjelma</a:t>
            </a:r>
          </a:p>
        </p:txBody>
      </p:sp>
      <p:sp>
        <p:nvSpPr>
          <p:cNvPr id="3078" name="Rectangle 3"/>
          <p:cNvSpPr>
            <a:spLocks noGrp="1" noChangeArrowheads="1"/>
          </p:cNvSpPr>
          <p:nvPr>
            <p:ph type="subTitle" idx="1"/>
          </p:nvPr>
        </p:nvSpPr>
        <p:spPr/>
        <p:txBody>
          <a:bodyPr/>
          <a:lstStyle/>
          <a:p>
            <a:pPr eaLnBrk="1" hangingPunct="1"/>
            <a:r>
              <a:rPr lang="fi-FI" altLang="fi-FI" smtClean="0"/>
              <a:t>Koulutus seuratoimitsijoille</a:t>
            </a:r>
          </a:p>
        </p:txBody>
      </p:sp>
      <p:sp>
        <p:nvSpPr>
          <p:cNvPr id="3079" name="Rectangle 5"/>
          <p:cNvSpPr>
            <a:spLocks noChangeArrowheads="1"/>
          </p:cNvSpPr>
          <p:nvPr/>
        </p:nvSpPr>
        <p:spPr bwMode="auto">
          <a:xfrm>
            <a:off x="3209925" y="12414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endParaRPr lang="fi-FI" altLang="fi-FI" sz="2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8D5A53DC-B369-4207-B834-3DDD4CC1106C}"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6147"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6148"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6ADD0F5-1494-4158-8740-ECAAAD049C36}" type="slidenum">
              <a:rPr lang="fi-FI" altLang="fi-FI" sz="1000" smtClean="0">
                <a:solidFill>
                  <a:srgbClr val="0066CC"/>
                </a:solidFill>
              </a:rPr>
              <a:pPr>
                <a:spcBef>
                  <a:spcPct val="0"/>
                </a:spcBef>
                <a:buFontTx/>
                <a:buNone/>
              </a:pPr>
              <a:t>10</a:t>
            </a:fld>
            <a:endParaRPr lang="fi-FI" altLang="fi-FI" sz="1000" smtClean="0">
              <a:solidFill>
                <a:srgbClr val="0066CC"/>
              </a:solidFill>
            </a:endParaRPr>
          </a:p>
        </p:txBody>
      </p:sp>
      <p:sp>
        <p:nvSpPr>
          <p:cNvPr id="6149" name="Rectangle 2"/>
          <p:cNvSpPr>
            <a:spLocks noGrp="1" noChangeArrowheads="1"/>
          </p:cNvSpPr>
          <p:nvPr>
            <p:ph type="title"/>
          </p:nvPr>
        </p:nvSpPr>
        <p:spPr/>
        <p:txBody>
          <a:bodyPr/>
          <a:lstStyle/>
          <a:p>
            <a:pPr eaLnBrk="1" hangingPunct="1"/>
            <a:r>
              <a:rPr lang="fi-FI" altLang="fi-FI" smtClean="0"/>
              <a:t>JOUKKUEEN PERUSKOKOONPANO</a:t>
            </a:r>
          </a:p>
        </p:txBody>
      </p:sp>
      <p:sp>
        <p:nvSpPr>
          <p:cNvPr id="21507" name="Rectangle 3"/>
          <p:cNvSpPr>
            <a:spLocks noGrp="1" noChangeArrowheads="1"/>
          </p:cNvSpPr>
          <p:nvPr>
            <p:ph type="body" idx="1"/>
          </p:nvPr>
        </p:nvSpPr>
        <p:spPr>
          <a:xfrm>
            <a:off x="7113240" y="1412776"/>
            <a:ext cx="2371750" cy="4114800"/>
          </a:xfrm>
        </p:spPr>
        <p:txBody>
          <a:bodyPr/>
          <a:lstStyle/>
          <a:p>
            <a:pPr marL="0" indent="0" eaLnBrk="1" hangingPunct="1">
              <a:buFontTx/>
              <a:buNone/>
              <a:defRPr/>
            </a:pPr>
            <a:r>
              <a:rPr lang="fi-FI" altLang="fi-FI" sz="1400" dirty="0" smtClean="0"/>
              <a:t>Yksittäinen pelaaja</a:t>
            </a:r>
          </a:p>
          <a:p>
            <a:pPr marL="0" indent="0" eaLnBrk="1" hangingPunct="1">
              <a:buFontTx/>
              <a:buNone/>
              <a:defRPr/>
            </a:pPr>
            <a:r>
              <a:rPr lang="fi-FI" altLang="fi-FI" sz="1400" dirty="0" smtClean="0"/>
              <a:t>tai kaikki valittavat pelaajat </a:t>
            </a:r>
            <a:r>
              <a:rPr lang="fi-FI" altLang="fi-FI" sz="1400" dirty="0" err="1" smtClean="0"/>
              <a:t>ruksitaan</a:t>
            </a:r>
            <a:endParaRPr lang="fi-FI" altLang="fi-FI" sz="1400" dirty="0" smtClean="0"/>
          </a:p>
          <a:p>
            <a:pPr marL="0" indent="0" eaLnBrk="1" hangingPunct="1">
              <a:buFontTx/>
              <a:buNone/>
              <a:defRPr/>
            </a:pPr>
            <a:endParaRPr lang="fi-FI" altLang="fi-FI" sz="1400" dirty="0"/>
          </a:p>
          <a:p>
            <a:pPr marL="0" indent="0" eaLnBrk="1" hangingPunct="1">
              <a:buFontTx/>
              <a:buNone/>
              <a:defRPr/>
            </a:pPr>
            <a:r>
              <a:rPr lang="fi-FI" altLang="fi-FI" sz="1400" dirty="0" smtClean="0"/>
              <a:t>Paina Lisää</a:t>
            </a:r>
          </a:p>
          <a:p>
            <a:pPr marL="0" indent="0" eaLnBrk="1" hangingPunct="1">
              <a:buFontTx/>
              <a:buNone/>
              <a:defRPr/>
            </a:pPr>
            <a:endParaRPr lang="fi-FI" altLang="fi-FI" sz="1400" dirty="0"/>
          </a:p>
          <a:p>
            <a:pPr marL="0" indent="0" eaLnBrk="1" hangingPunct="1">
              <a:buFontTx/>
              <a:buNone/>
              <a:defRPr/>
            </a:pPr>
            <a:r>
              <a:rPr lang="fi-FI" altLang="fi-FI" sz="1400" dirty="0" smtClean="0"/>
              <a:t>Muista tallentaa !!!</a:t>
            </a:r>
          </a:p>
          <a:p>
            <a:pPr marL="0" indent="0" eaLnBrk="1" hangingPunct="1">
              <a:buFontTx/>
              <a:buNone/>
              <a:defRPr/>
            </a:pPr>
            <a:endParaRPr lang="fi-FI" altLang="fi-FI" sz="1400" dirty="0"/>
          </a:p>
          <a:p>
            <a:pPr marL="0" indent="0" eaLnBrk="1" hangingPunct="1">
              <a:buFontTx/>
              <a:buNone/>
              <a:defRPr/>
            </a:pPr>
            <a:endParaRPr lang="fi-FI" altLang="fi-FI" sz="1400" dirty="0" smtClean="0"/>
          </a:p>
          <a:p>
            <a:pPr marL="0" indent="0" eaLnBrk="1" hangingPunct="1">
              <a:buFontTx/>
              <a:buNone/>
              <a:defRPr/>
            </a:pPr>
            <a:r>
              <a:rPr lang="fi-FI" altLang="fi-FI" sz="1400" dirty="0" smtClean="0"/>
              <a:t>Jos haluat poistaa pelaajan peruskokoonpanosta, valitse pelaaja ruksilla </a:t>
            </a:r>
          </a:p>
          <a:p>
            <a:pPr marL="0" indent="0" eaLnBrk="1" hangingPunct="1">
              <a:buFontTx/>
              <a:buNone/>
              <a:defRPr/>
            </a:pPr>
            <a:endParaRPr lang="fi-FI" altLang="fi-FI" sz="1400" dirty="0"/>
          </a:p>
          <a:p>
            <a:pPr marL="0" indent="0" eaLnBrk="1" hangingPunct="1">
              <a:buFontTx/>
              <a:buNone/>
              <a:defRPr/>
            </a:pPr>
            <a:r>
              <a:rPr lang="fi-FI" altLang="fi-FI" sz="1400" dirty="0" smtClean="0"/>
              <a:t>Paina Poista</a:t>
            </a:r>
          </a:p>
          <a:p>
            <a:pPr marL="0" indent="0" eaLnBrk="1" hangingPunct="1">
              <a:buFontTx/>
              <a:buNone/>
              <a:defRPr/>
            </a:pPr>
            <a:endParaRPr lang="fi-FI" altLang="fi-FI" sz="1400" dirty="0"/>
          </a:p>
          <a:p>
            <a:pPr marL="0" indent="0" eaLnBrk="1" hangingPunct="1">
              <a:buFontTx/>
              <a:buNone/>
              <a:defRPr/>
            </a:pPr>
            <a:endParaRPr lang="fi-FI" altLang="fi-FI" sz="1400" dirty="0" smtClean="0"/>
          </a:p>
        </p:txBody>
      </p:sp>
      <p:pic>
        <p:nvPicPr>
          <p:cNvPr id="3074" name="Picture 2" descr="C:\Users\Acer\Documents\screenshots\7screen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311" y="1105575"/>
            <a:ext cx="6467286" cy="378275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uora nuoliyhdysviiva 19"/>
          <p:cNvCxnSpPr/>
          <p:nvPr/>
        </p:nvCxnSpPr>
        <p:spPr bwMode="auto">
          <a:xfrm flipH="1">
            <a:off x="4880992" y="1700808"/>
            <a:ext cx="2115143" cy="72008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pic>
        <p:nvPicPr>
          <p:cNvPr id="3075" name="Picture 3" descr="C:\Users\Acer\Documents\screenshots\9screen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20" y="1105575"/>
            <a:ext cx="6840760" cy="34965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cer\Documents\screenshots\11screensho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64" y="2952597"/>
            <a:ext cx="6105128" cy="202096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Acer\Documents\screenshots\17screensh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648" y="1135303"/>
            <a:ext cx="6467285" cy="4614586"/>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bwMode="auto">
          <a:xfrm>
            <a:off x="4736976" y="2240868"/>
            <a:ext cx="648072" cy="172221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Arial" charset="0"/>
              <a:ea typeface="ＭＳ Ｐゴシック" pitchFamily="84" charset="-128"/>
            </a:endParaRPr>
          </a:p>
        </p:txBody>
      </p:sp>
      <p:cxnSp>
        <p:nvCxnSpPr>
          <p:cNvPr id="21" name="Suora nuoliyhdysviiva 20"/>
          <p:cNvCxnSpPr/>
          <p:nvPr/>
        </p:nvCxnSpPr>
        <p:spPr bwMode="auto">
          <a:xfrm flipH="1">
            <a:off x="4601693" y="1808820"/>
            <a:ext cx="2673739" cy="504056"/>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17" name="Suora nuoliyhdysviiva 16"/>
          <p:cNvCxnSpPr/>
          <p:nvPr/>
        </p:nvCxnSpPr>
        <p:spPr bwMode="auto">
          <a:xfrm flipH="1" flipV="1">
            <a:off x="5025008" y="1916832"/>
            <a:ext cx="1971127" cy="648071"/>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24" name="Suora nuoliyhdysviiva 23"/>
          <p:cNvCxnSpPr/>
          <p:nvPr/>
        </p:nvCxnSpPr>
        <p:spPr bwMode="auto">
          <a:xfrm flipH="1">
            <a:off x="4520952" y="3068960"/>
            <a:ext cx="2552329" cy="1245125"/>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7" name="Suorakulmio 6"/>
          <p:cNvSpPr/>
          <p:nvPr/>
        </p:nvSpPr>
        <p:spPr bwMode="auto">
          <a:xfrm>
            <a:off x="848544" y="4754518"/>
            <a:ext cx="1224136" cy="54669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Arial" charset="0"/>
              <a:ea typeface="ＭＳ Ｐゴシック" pitchFamily="84" charset="-128"/>
            </a:endParaRPr>
          </a:p>
        </p:txBody>
      </p:sp>
      <p:cxnSp>
        <p:nvCxnSpPr>
          <p:cNvPr id="26" name="Suora nuoliyhdysviiva 25"/>
          <p:cNvCxnSpPr/>
          <p:nvPr/>
        </p:nvCxnSpPr>
        <p:spPr bwMode="auto">
          <a:xfrm flipH="1">
            <a:off x="632520" y="4026053"/>
            <a:ext cx="6490164" cy="862275"/>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29" name="Suora nuoliyhdysviiva 28"/>
          <p:cNvCxnSpPr/>
          <p:nvPr/>
        </p:nvCxnSpPr>
        <p:spPr bwMode="auto">
          <a:xfrm flipH="1" flipV="1">
            <a:off x="3181028" y="4314085"/>
            <a:ext cx="3962482" cy="440433"/>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57085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arn(inVertical)">
                                      <p:cBhvr>
                                        <p:cTn id="7" dur="500"/>
                                        <p:tgtEl>
                                          <p:spTgt spid="21507">
                                            <p:txEl>
                                              <p:pRg st="0" end="0"/>
                                            </p:txEl>
                                          </p:spTgt>
                                        </p:tgtEl>
                                      </p:cBhvr>
                                    </p:animEffect>
                                  </p:childTnLst>
                                </p:cTn>
                              </p:par>
                              <p:par>
                                <p:cTn id="8" presetID="16" presetClass="entr" presetSubtype="21"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2" presetClass="entr" presetSubtype="4" fill="hold" grpId="0" nodeType="withEffect">
                                  <p:stCondLst>
                                    <p:cond delay="25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150" fill="hold"/>
                                        <p:tgtEl>
                                          <p:spTgt spid="2"/>
                                        </p:tgtEl>
                                        <p:attrNameLst>
                                          <p:attrName>ppt_x</p:attrName>
                                        </p:attrNameLst>
                                      </p:cBhvr>
                                      <p:tavLst>
                                        <p:tav tm="0">
                                          <p:val>
                                            <p:strVal val="#ppt_x"/>
                                          </p:val>
                                        </p:tav>
                                        <p:tav tm="100000">
                                          <p:val>
                                            <p:strVal val="#ppt_x"/>
                                          </p:val>
                                        </p:tav>
                                      </p:tavLst>
                                    </p:anim>
                                    <p:anim calcmode="lin" valueType="num">
                                      <p:cBhvr additive="base">
                                        <p:cTn id="14" dur="115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400"/>
                            </p:stCondLst>
                            <p:childTnLst>
                              <p:par>
                                <p:cTn id="16" presetID="16" presetClass="entr" presetSubtype="21" fill="hold" nodeType="after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barn(inVertical)">
                                      <p:cBhvr>
                                        <p:cTn id="18" dur="2000"/>
                                        <p:tgtEl>
                                          <p:spTgt spid="3075"/>
                                        </p:tgtEl>
                                      </p:cBhvr>
                                    </p:animEffect>
                                  </p:childTnLst>
                                </p:cTn>
                              </p:par>
                            </p:childTnLst>
                          </p:cTn>
                        </p:par>
                        <p:par>
                          <p:cTn id="19" fill="hold">
                            <p:stCondLst>
                              <p:cond delay="3400"/>
                            </p:stCondLst>
                            <p:childTnLst>
                              <p:par>
                                <p:cTn id="20" presetID="16" presetClass="entr" presetSubtype="21" fill="hold" nodeType="afterEffect">
                                  <p:stCondLst>
                                    <p:cond delay="250"/>
                                  </p:stCondLst>
                                  <p:childTnLst>
                                    <p:set>
                                      <p:cBhvr>
                                        <p:cTn id="21" dur="1" fill="hold">
                                          <p:stCondLst>
                                            <p:cond delay="0"/>
                                          </p:stCondLst>
                                        </p:cTn>
                                        <p:tgtEl>
                                          <p:spTgt spid="21507">
                                            <p:txEl>
                                              <p:pRg st="1" end="1"/>
                                            </p:txEl>
                                          </p:spTgt>
                                        </p:tgtEl>
                                        <p:attrNameLst>
                                          <p:attrName>style.visibility</p:attrName>
                                        </p:attrNameLst>
                                      </p:cBhvr>
                                      <p:to>
                                        <p:strVal val="visible"/>
                                      </p:to>
                                    </p:set>
                                    <p:animEffect transition="in" filter="barn(inVertical)">
                                      <p:cBhvr>
                                        <p:cTn id="22" dur="1000"/>
                                        <p:tgtEl>
                                          <p:spTgt spid="21507">
                                            <p:txEl>
                                              <p:pRg st="1" end="1"/>
                                            </p:txEl>
                                          </p:spTgt>
                                        </p:tgtEl>
                                      </p:cBhvr>
                                    </p:animEffect>
                                  </p:childTnLst>
                                </p:cTn>
                              </p:par>
                              <p:par>
                                <p:cTn id="23" presetID="16" presetClass="entr" presetSubtype="21" fill="hold" nodeType="withEffect">
                                  <p:stCondLst>
                                    <p:cond delay="25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75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1507">
                                            <p:txEl>
                                              <p:pRg st="3" end="3"/>
                                            </p:txEl>
                                          </p:spTgt>
                                        </p:tgtEl>
                                        <p:attrNameLst>
                                          <p:attrName>style.visibility</p:attrName>
                                        </p:attrNameLst>
                                      </p:cBhvr>
                                      <p:to>
                                        <p:strVal val="visible"/>
                                      </p:to>
                                    </p:set>
                                    <p:animEffect transition="in" filter="barn(inVertical)">
                                      <p:cBhvr>
                                        <p:cTn id="30" dur="500"/>
                                        <p:tgtEl>
                                          <p:spTgt spid="21507">
                                            <p:txEl>
                                              <p:pRg st="3" end="3"/>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250"/>
                                        <p:tgtEl>
                                          <p:spTgt spid="17"/>
                                        </p:tgtEl>
                                      </p:cBhvr>
                                    </p:animEffect>
                                  </p:childTnLst>
                                </p:cTn>
                              </p:par>
                              <p:par>
                                <p:cTn id="34" presetID="16" presetClass="entr" presetSubtype="21" fill="hold" nodeType="withEffect">
                                  <p:stCondLst>
                                    <p:cond delay="0"/>
                                  </p:stCondLst>
                                  <p:childTnLst>
                                    <p:set>
                                      <p:cBhvr>
                                        <p:cTn id="35" dur="1" fill="hold">
                                          <p:stCondLst>
                                            <p:cond delay="0"/>
                                          </p:stCondLst>
                                        </p:cTn>
                                        <p:tgtEl>
                                          <p:spTgt spid="3080"/>
                                        </p:tgtEl>
                                        <p:attrNameLst>
                                          <p:attrName>style.visibility</p:attrName>
                                        </p:attrNameLst>
                                      </p:cBhvr>
                                      <p:to>
                                        <p:strVal val="visible"/>
                                      </p:to>
                                    </p:set>
                                    <p:animEffect transition="in" filter="barn(inVertical)">
                                      <p:cBhvr>
                                        <p:cTn id="36" dur="500"/>
                                        <p:tgtEl>
                                          <p:spTgt spid="308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1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076"/>
                                        </p:tgtEl>
                                        <p:attrNameLst>
                                          <p:attrName>style.visibility</p:attrName>
                                        </p:attrNameLst>
                                      </p:cBhvr>
                                      <p:to>
                                        <p:strVal val="visible"/>
                                      </p:to>
                                    </p:set>
                                    <p:animEffect transition="in" filter="fade">
                                      <p:cBhvr>
                                        <p:cTn id="44" dur="500"/>
                                        <p:tgtEl>
                                          <p:spTgt spid="3076"/>
                                        </p:tgtEl>
                                      </p:cBhvr>
                                    </p:animEffect>
                                    <p:anim calcmode="lin" valueType="num">
                                      <p:cBhvr>
                                        <p:cTn id="45" dur="500" fill="hold"/>
                                        <p:tgtEl>
                                          <p:spTgt spid="3076"/>
                                        </p:tgtEl>
                                        <p:attrNameLst>
                                          <p:attrName>ppt_x</p:attrName>
                                        </p:attrNameLst>
                                      </p:cBhvr>
                                      <p:tavLst>
                                        <p:tav tm="0">
                                          <p:val>
                                            <p:strVal val="#ppt_x"/>
                                          </p:val>
                                        </p:tav>
                                        <p:tav tm="100000">
                                          <p:val>
                                            <p:strVal val="#ppt_x"/>
                                          </p:val>
                                        </p:tav>
                                      </p:tavLst>
                                    </p:anim>
                                    <p:anim calcmode="lin" valueType="num">
                                      <p:cBhvr>
                                        <p:cTn id="46" dur="5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1507">
                                            <p:txEl>
                                              <p:pRg st="5" end="5"/>
                                            </p:txEl>
                                          </p:spTgt>
                                        </p:tgtEl>
                                        <p:attrNameLst>
                                          <p:attrName>style.visibility</p:attrName>
                                        </p:attrNameLst>
                                      </p:cBhvr>
                                      <p:to>
                                        <p:strVal val="visible"/>
                                      </p:to>
                                    </p:set>
                                    <p:animEffect transition="in" filter="barn(inVertical)">
                                      <p:cBhvr>
                                        <p:cTn id="51" dur="500"/>
                                        <p:tgtEl>
                                          <p:spTgt spid="21507">
                                            <p:txEl>
                                              <p:pRg st="5" end="5"/>
                                            </p:txEl>
                                          </p:spTgt>
                                        </p:tgtEl>
                                      </p:cBhvr>
                                    </p:animEffect>
                                  </p:childTnLst>
                                </p:cTn>
                              </p:par>
                              <p:par>
                                <p:cTn id="52" presetID="16" presetClass="entr" presetSubtype="21" fill="hold" nodeType="withEffect">
                                  <p:stCondLst>
                                    <p:cond delay="250"/>
                                  </p:stCondLst>
                                  <p:childTnLst>
                                    <p:set>
                                      <p:cBhvr>
                                        <p:cTn id="53" dur="1" fill="hold">
                                          <p:stCondLst>
                                            <p:cond delay="0"/>
                                          </p:stCondLst>
                                        </p:cTn>
                                        <p:tgtEl>
                                          <p:spTgt spid="24"/>
                                        </p:tgtEl>
                                        <p:attrNameLst>
                                          <p:attrName>style.visibility</p:attrName>
                                        </p:attrNameLst>
                                      </p:cBhvr>
                                      <p:to>
                                        <p:strVal val="visible"/>
                                      </p:to>
                                    </p:set>
                                    <p:animEffect transition="in" filter="barn(inVertical)">
                                      <p:cBhvr>
                                        <p:cTn id="54" dur="75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1507">
                                            <p:txEl>
                                              <p:pRg st="8" end="8"/>
                                            </p:txEl>
                                          </p:spTgt>
                                        </p:tgtEl>
                                        <p:attrNameLst>
                                          <p:attrName>style.visibility</p:attrName>
                                        </p:attrNameLst>
                                      </p:cBhvr>
                                      <p:to>
                                        <p:strVal val="visible"/>
                                      </p:to>
                                    </p:set>
                                    <p:animEffect transition="in" filter="barn(inVertical)">
                                      <p:cBhvr>
                                        <p:cTn id="59" dur="500"/>
                                        <p:tgtEl>
                                          <p:spTgt spid="21507">
                                            <p:txEl>
                                              <p:pRg st="8" end="8"/>
                                            </p:txEl>
                                          </p:spTgt>
                                        </p:tgtEl>
                                      </p:cBhvr>
                                    </p:animEffect>
                                  </p:childTnLst>
                                </p:cTn>
                              </p:par>
                              <p:par>
                                <p:cTn id="60" presetID="16" presetClass="entr" presetSubtype="21"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Effect transition="in" filter="barn(inVertical)">
                                      <p:cBhvr>
                                        <p:cTn id="62" dur="75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1507">
                                            <p:txEl>
                                              <p:pRg st="10" end="10"/>
                                            </p:txEl>
                                          </p:spTgt>
                                        </p:tgtEl>
                                        <p:attrNameLst>
                                          <p:attrName>style.visibility</p:attrName>
                                        </p:attrNameLst>
                                      </p:cBhvr>
                                      <p:to>
                                        <p:strVal val="visible"/>
                                      </p:to>
                                    </p:set>
                                    <p:animEffect transition="in" filter="barn(inVertical)">
                                      <p:cBhvr>
                                        <p:cTn id="67" dur="500"/>
                                        <p:tgtEl>
                                          <p:spTgt spid="21507">
                                            <p:txEl>
                                              <p:pRg st="10" end="10"/>
                                            </p:txEl>
                                          </p:spTgt>
                                        </p:tgtEl>
                                      </p:cBhvr>
                                    </p:animEffect>
                                  </p:childTnLst>
                                </p:cTn>
                              </p:par>
                              <p:par>
                                <p:cTn id="68" presetID="16" presetClass="entr" presetSubtype="21" fill="hold" nodeType="withEffect">
                                  <p:stCondLst>
                                    <p:cond delay="250"/>
                                  </p:stCondLst>
                                  <p:childTnLst>
                                    <p:set>
                                      <p:cBhvr>
                                        <p:cTn id="69" dur="1" fill="hold">
                                          <p:stCondLst>
                                            <p:cond delay="0"/>
                                          </p:stCondLst>
                                        </p:cTn>
                                        <p:tgtEl>
                                          <p:spTgt spid="29"/>
                                        </p:tgtEl>
                                        <p:attrNameLst>
                                          <p:attrName>style.visibility</p:attrName>
                                        </p:attrNameLst>
                                      </p:cBhvr>
                                      <p:to>
                                        <p:strVal val="visible"/>
                                      </p:to>
                                    </p:set>
                                    <p:animEffect transition="in" filter="barn(inVertical)">
                                      <p:cBhvr>
                                        <p:cTn id="70"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7D8A48C9-608F-4CF8-8365-C157FA67B09A}"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9219"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9220"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89515D55-F682-47C8-A38E-CB1D8243C6A9}" type="slidenum">
              <a:rPr lang="fi-FI" altLang="fi-FI" sz="1000" smtClean="0">
                <a:solidFill>
                  <a:srgbClr val="0066CC"/>
                </a:solidFill>
              </a:rPr>
              <a:pPr>
                <a:spcBef>
                  <a:spcPct val="0"/>
                </a:spcBef>
                <a:buFontTx/>
                <a:buNone/>
              </a:pPr>
              <a:t>11</a:t>
            </a:fld>
            <a:endParaRPr lang="fi-FI" altLang="fi-FI" sz="1000" smtClean="0">
              <a:solidFill>
                <a:srgbClr val="0066CC"/>
              </a:solidFill>
            </a:endParaRPr>
          </a:p>
        </p:txBody>
      </p:sp>
      <p:sp>
        <p:nvSpPr>
          <p:cNvPr id="9221" name="Rectangle 2"/>
          <p:cNvSpPr>
            <a:spLocks noGrp="1" noChangeArrowheads="1"/>
          </p:cNvSpPr>
          <p:nvPr>
            <p:ph type="title"/>
          </p:nvPr>
        </p:nvSpPr>
        <p:spPr/>
        <p:txBody>
          <a:bodyPr/>
          <a:lstStyle/>
          <a:p>
            <a:pPr eaLnBrk="1" hangingPunct="1"/>
            <a:r>
              <a:rPr lang="fi-FI" altLang="fi-FI" dirty="0" smtClean="0"/>
              <a:t>PELAAJALIIKENNESOPIMUSSIIRTO</a:t>
            </a:r>
            <a:br>
              <a:rPr lang="fi-FI" altLang="fi-FI" dirty="0" smtClean="0"/>
            </a:br>
            <a:r>
              <a:rPr lang="fi-FI" altLang="fi-FI" sz="1400" dirty="0" smtClean="0"/>
              <a:t>HUOM!!! KIRJAUTUMINEN SEURAPALVELUTUNNUKSILLA</a:t>
            </a:r>
            <a:endParaRPr lang="fi-FI" altLang="fi-FI" dirty="0" smtClean="0"/>
          </a:p>
        </p:txBody>
      </p:sp>
      <p:pic>
        <p:nvPicPr>
          <p:cNvPr id="1026" name="Picture 2" descr="C:\Users\Acer\Documents\screenshots\18screen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952" y="1187855"/>
            <a:ext cx="3701416"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p:cNvSpPr txBox="1"/>
          <p:nvPr/>
        </p:nvSpPr>
        <p:spPr>
          <a:xfrm>
            <a:off x="704528" y="1126738"/>
            <a:ext cx="4176464" cy="3754874"/>
          </a:xfrm>
          <a:prstGeom prst="rect">
            <a:avLst/>
          </a:prstGeom>
          <a:noFill/>
        </p:spPr>
        <p:txBody>
          <a:bodyPr wrap="square" rtlCol="0">
            <a:spAutoFit/>
          </a:bodyPr>
          <a:lstStyle/>
          <a:p>
            <a:r>
              <a:rPr lang="fi-FI" sz="1400" dirty="0" smtClean="0"/>
              <a:t>Valitse Seurasiirto</a:t>
            </a:r>
          </a:p>
          <a:p>
            <a:endParaRPr lang="fi-FI" sz="1400" dirty="0"/>
          </a:p>
          <a:p>
            <a:r>
              <a:rPr lang="fi-FI" sz="1400" dirty="0" smtClean="0"/>
              <a:t>Valitse siirtolajiksi Pelaajaliikennesopimussiirto</a:t>
            </a:r>
          </a:p>
          <a:p>
            <a:endParaRPr lang="fi-FI" sz="1400" dirty="0"/>
          </a:p>
          <a:p>
            <a:r>
              <a:rPr lang="fi-FI" sz="1400" dirty="0" smtClean="0"/>
              <a:t>Kirjoita Pelaajan nimi ja Paina Hae pelaajat</a:t>
            </a:r>
          </a:p>
          <a:p>
            <a:endParaRPr lang="fi-FI" sz="1400" dirty="0"/>
          </a:p>
          <a:p>
            <a:r>
              <a:rPr lang="fi-FI" sz="1400" dirty="0" smtClean="0"/>
              <a:t>Valitse Pelaaja riippuvalikosta</a:t>
            </a:r>
          </a:p>
          <a:p>
            <a:endParaRPr lang="fi-FI" sz="1400" dirty="0"/>
          </a:p>
          <a:p>
            <a:r>
              <a:rPr lang="fi-FI" sz="1400" dirty="0" smtClean="0"/>
              <a:t>Aseta halutessasi Rajoituspäivä</a:t>
            </a:r>
          </a:p>
          <a:p>
            <a:endParaRPr lang="fi-FI" sz="1400" dirty="0"/>
          </a:p>
          <a:p>
            <a:r>
              <a:rPr lang="fi-FI" sz="1400" dirty="0" smtClean="0"/>
              <a:t>Valitse Uusi seura</a:t>
            </a:r>
          </a:p>
          <a:p>
            <a:endParaRPr lang="fi-FI" sz="1400" dirty="0"/>
          </a:p>
          <a:p>
            <a:r>
              <a:rPr lang="fi-FI" sz="1400" dirty="0" smtClean="0"/>
              <a:t>Paina Tee siirto</a:t>
            </a:r>
          </a:p>
          <a:p>
            <a:endParaRPr lang="fi-FI" sz="1400" dirty="0"/>
          </a:p>
          <a:p>
            <a:r>
              <a:rPr lang="fi-FI" sz="1400" dirty="0" smtClean="0"/>
              <a:t>Hyväksy pelaajasiirto</a:t>
            </a:r>
          </a:p>
          <a:p>
            <a:endParaRPr lang="fi-FI" sz="1400" dirty="0"/>
          </a:p>
          <a:p>
            <a:r>
              <a:rPr lang="fi-FI" sz="1400" dirty="0" smtClean="0"/>
              <a:t> </a:t>
            </a:r>
            <a:endParaRPr lang="fi-FI" sz="1400" dirty="0"/>
          </a:p>
        </p:txBody>
      </p:sp>
      <p:pic>
        <p:nvPicPr>
          <p:cNvPr id="1027" name="Picture 3" descr="C:\Users\Acer\Documents\screenshots\21screen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7096" y="1008455"/>
            <a:ext cx="2808312" cy="4535264"/>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uora nuoliyhdysviiva 21"/>
          <p:cNvCxnSpPr>
            <a:cxnSpLocks noChangeShapeType="1"/>
          </p:cNvCxnSpPr>
          <p:nvPr/>
        </p:nvCxnSpPr>
        <p:spPr bwMode="auto">
          <a:xfrm flipV="1">
            <a:off x="4520952" y="1494076"/>
            <a:ext cx="1800200" cy="262682"/>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uora nuoliyhdysviiva 23"/>
          <p:cNvCxnSpPr>
            <a:cxnSpLocks noChangeShapeType="1"/>
          </p:cNvCxnSpPr>
          <p:nvPr/>
        </p:nvCxnSpPr>
        <p:spPr bwMode="auto">
          <a:xfrm flipV="1">
            <a:off x="4292895" y="2046514"/>
            <a:ext cx="1596276" cy="91569"/>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uora nuoliyhdysviiva 25"/>
          <p:cNvCxnSpPr>
            <a:cxnSpLocks noChangeShapeType="1"/>
          </p:cNvCxnSpPr>
          <p:nvPr/>
        </p:nvCxnSpPr>
        <p:spPr bwMode="auto">
          <a:xfrm>
            <a:off x="4292895" y="2159141"/>
            <a:ext cx="1596276" cy="261747"/>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uora nuoliyhdysviiva 28"/>
          <p:cNvCxnSpPr>
            <a:cxnSpLocks noChangeShapeType="1"/>
          </p:cNvCxnSpPr>
          <p:nvPr/>
        </p:nvCxnSpPr>
        <p:spPr bwMode="auto">
          <a:xfrm>
            <a:off x="3278766" y="2573288"/>
            <a:ext cx="2610405" cy="261747"/>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uora nuoliyhdysviiva 33"/>
          <p:cNvCxnSpPr>
            <a:cxnSpLocks noChangeShapeType="1"/>
          </p:cNvCxnSpPr>
          <p:nvPr/>
        </p:nvCxnSpPr>
        <p:spPr bwMode="auto">
          <a:xfrm>
            <a:off x="3278766" y="2996952"/>
            <a:ext cx="2610405" cy="720080"/>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uora nuoliyhdysviiva 35"/>
          <p:cNvCxnSpPr>
            <a:cxnSpLocks noChangeShapeType="1"/>
          </p:cNvCxnSpPr>
          <p:nvPr/>
        </p:nvCxnSpPr>
        <p:spPr bwMode="auto">
          <a:xfrm>
            <a:off x="2243302" y="3429000"/>
            <a:ext cx="3645869" cy="1152128"/>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uora nuoliyhdysviiva 37"/>
          <p:cNvCxnSpPr>
            <a:cxnSpLocks noChangeShapeType="1"/>
          </p:cNvCxnSpPr>
          <p:nvPr/>
        </p:nvCxnSpPr>
        <p:spPr bwMode="auto">
          <a:xfrm>
            <a:off x="2243302" y="3861048"/>
            <a:ext cx="3573794" cy="1080120"/>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uora nuoliyhdysviiva 3"/>
          <p:cNvCxnSpPr>
            <a:cxnSpLocks noChangeShapeType="1"/>
          </p:cNvCxnSpPr>
          <p:nvPr/>
        </p:nvCxnSpPr>
        <p:spPr bwMode="auto">
          <a:xfrm>
            <a:off x="2243302" y="1278632"/>
            <a:ext cx="2340666" cy="1526282"/>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8" name="Picture 4" descr="C:\Users\Acer\Documents\screenshots\22screensho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8622" y="1214112"/>
            <a:ext cx="2711325" cy="1847942"/>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uora nuoliyhdysviiva 47"/>
          <p:cNvCxnSpPr>
            <a:cxnSpLocks noChangeShapeType="1"/>
          </p:cNvCxnSpPr>
          <p:nvPr/>
        </p:nvCxnSpPr>
        <p:spPr bwMode="auto">
          <a:xfrm flipV="1">
            <a:off x="2504728" y="2420888"/>
            <a:ext cx="4392488" cy="1872208"/>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2078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500"/>
                                        <p:tgtEl>
                                          <p:spTgt spid="102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barn(inVertical)">
                                      <p:cBhvr>
                                        <p:cTn id="33" dur="500"/>
                                        <p:tgtEl>
                                          <p:spTgt spid="2">
                                            <p:txEl>
                                              <p:pRg st="4" end="4"/>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par>
                          <p:cTn id="37" fill="hold">
                            <p:stCondLst>
                              <p:cond delay="500"/>
                            </p:stCondLst>
                            <p:childTnLst>
                              <p:par>
                                <p:cTn id="38" presetID="16" presetClass="entr" presetSubtype="21" fill="hold" nodeType="afterEffect">
                                  <p:stCondLst>
                                    <p:cond delay="1000"/>
                                  </p:stCondLst>
                                  <p:childTnLst>
                                    <p:set>
                                      <p:cBhvr>
                                        <p:cTn id="39" dur="1" fill="hold">
                                          <p:stCondLst>
                                            <p:cond delay="0"/>
                                          </p:stCondLst>
                                        </p:cTn>
                                        <p:tgtEl>
                                          <p:spTgt spid="26"/>
                                        </p:tgtEl>
                                        <p:attrNameLst>
                                          <p:attrName>style.visibility</p:attrName>
                                        </p:attrNameLst>
                                      </p:cBhvr>
                                      <p:to>
                                        <p:strVal val="visible"/>
                                      </p:to>
                                    </p:set>
                                    <p:animEffect transition="in" filter="barn(inVertical)">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barn(inVertical)">
                                      <p:cBhvr>
                                        <p:cTn id="45" dur="500"/>
                                        <p:tgtEl>
                                          <p:spTgt spid="2">
                                            <p:txEl>
                                              <p:pRg st="6" end="6"/>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Effect transition="in" filter="barn(inVertical)">
                                      <p:cBhvr>
                                        <p:cTn id="53" dur="500"/>
                                        <p:tgtEl>
                                          <p:spTgt spid="2">
                                            <p:txEl>
                                              <p:pRg st="8" end="8"/>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barn(inVertical)">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Effect transition="in" filter="barn(inVertical)">
                                      <p:cBhvr>
                                        <p:cTn id="61" dur="500"/>
                                        <p:tgtEl>
                                          <p:spTgt spid="2">
                                            <p:txEl>
                                              <p:pRg st="10" end="10"/>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barn(inVertical)">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
                                            <p:txEl>
                                              <p:pRg st="12" end="12"/>
                                            </p:txEl>
                                          </p:spTgt>
                                        </p:tgtEl>
                                        <p:attrNameLst>
                                          <p:attrName>style.visibility</p:attrName>
                                        </p:attrNameLst>
                                      </p:cBhvr>
                                      <p:to>
                                        <p:strVal val="visible"/>
                                      </p:to>
                                    </p:set>
                                    <p:animEffect transition="in" filter="barn(inVertical)">
                                      <p:cBhvr>
                                        <p:cTn id="69" dur="500"/>
                                        <p:tgtEl>
                                          <p:spTgt spid="2">
                                            <p:txEl>
                                              <p:pRg st="12" end="12"/>
                                            </p:txEl>
                                          </p:spTgt>
                                        </p:tgtEl>
                                      </p:cBhvr>
                                    </p:animEffect>
                                  </p:childTnLst>
                                </p:cTn>
                              </p:par>
                              <p:par>
                                <p:cTn id="70" presetID="16" presetClass="entr" presetSubtype="21"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arn(inVertical)">
                                      <p:cBhvr>
                                        <p:cTn id="72" dur="500"/>
                                        <p:tgtEl>
                                          <p:spTgt spid="38"/>
                                        </p:tgtEl>
                                      </p:cBhvr>
                                    </p:animEffect>
                                  </p:childTnLst>
                                </p:cTn>
                              </p:par>
                              <p:par>
                                <p:cTn id="73" presetID="16" presetClass="entr" presetSubtype="21" fill="hold" nodeType="withEffect">
                                  <p:stCondLst>
                                    <p:cond delay="1000"/>
                                  </p:stCondLst>
                                  <p:childTnLst>
                                    <p:set>
                                      <p:cBhvr>
                                        <p:cTn id="74" dur="1" fill="hold">
                                          <p:stCondLst>
                                            <p:cond delay="0"/>
                                          </p:stCondLst>
                                        </p:cTn>
                                        <p:tgtEl>
                                          <p:spTgt spid="1028"/>
                                        </p:tgtEl>
                                        <p:attrNameLst>
                                          <p:attrName>style.visibility</p:attrName>
                                        </p:attrNameLst>
                                      </p:cBhvr>
                                      <p:to>
                                        <p:strVal val="visible"/>
                                      </p:to>
                                    </p:set>
                                    <p:animEffect transition="in" filter="barn(inVertical)">
                                      <p:cBhvr>
                                        <p:cTn id="75" dur="500"/>
                                        <p:tgtEl>
                                          <p:spTgt spid="102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2">
                                            <p:txEl>
                                              <p:pRg st="14" end="14"/>
                                            </p:txEl>
                                          </p:spTgt>
                                        </p:tgtEl>
                                        <p:attrNameLst>
                                          <p:attrName>style.visibility</p:attrName>
                                        </p:attrNameLst>
                                      </p:cBhvr>
                                      <p:to>
                                        <p:strVal val="visible"/>
                                      </p:to>
                                    </p:set>
                                    <p:animEffect transition="in" filter="barn(inVertical)">
                                      <p:cBhvr>
                                        <p:cTn id="80" dur="500"/>
                                        <p:tgtEl>
                                          <p:spTgt spid="2">
                                            <p:txEl>
                                              <p:pRg st="14" end="14"/>
                                            </p:txEl>
                                          </p:spTgt>
                                        </p:tgtEl>
                                      </p:cBhvr>
                                    </p:animEffect>
                                  </p:childTnLst>
                                </p:cTn>
                              </p:par>
                              <p:par>
                                <p:cTn id="81" presetID="16" presetClass="entr" presetSubtype="21" fill="hold" nodeType="with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barn(inVertical)">
                                      <p:cBhvr>
                                        <p:cTn id="8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Documents\screenshots\18screen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952" y="1187855"/>
            <a:ext cx="3701416" cy="4176464"/>
          </a:xfrm>
          <a:prstGeom prst="rect">
            <a:avLst/>
          </a:prstGeom>
          <a:noFill/>
          <a:extLst>
            <a:ext uri="{909E8E84-426E-40DD-AFC4-6F175D3DCCD1}">
              <a14:hiddenFill xmlns:a14="http://schemas.microsoft.com/office/drawing/2010/main">
                <a:solidFill>
                  <a:srgbClr val="FFFFFF"/>
                </a:solidFill>
              </a14:hiddenFill>
            </a:ext>
          </a:extLst>
        </p:spPr>
      </p:pic>
      <p:sp>
        <p:nvSpPr>
          <p:cNvPr id="9218"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7D8A48C9-608F-4CF8-8365-C157FA67B09A}"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9219"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9220"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89515D55-F682-47C8-A38E-CB1D8243C6A9}" type="slidenum">
              <a:rPr lang="fi-FI" altLang="fi-FI" sz="1000" smtClean="0">
                <a:solidFill>
                  <a:srgbClr val="0066CC"/>
                </a:solidFill>
              </a:rPr>
              <a:pPr>
                <a:spcBef>
                  <a:spcPct val="0"/>
                </a:spcBef>
                <a:buFontTx/>
                <a:buNone/>
              </a:pPr>
              <a:t>12</a:t>
            </a:fld>
            <a:endParaRPr lang="fi-FI" altLang="fi-FI" sz="1000" smtClean="0">
              <a:solidFill>
                <a:srgbClr val="0066CC"/>
              </a:solidFill>
            </a:endParaRPr>
          </a:p>
        </p:txBody>
      </p:sp>
      <p:sp>
        <p:nvSpPr>
          <p:cNvPr id="9221" name="Rectangle 2"/>
          <p:cNvSpPr>
            <a:spLocks noGrp="1" noChangeArrowheads="1"/>
          </p:cNvSpPr>
          <p:nvPr>
            <p:ph type="title"/>
          </p:nvPr>
        </p:nvSpPr>
        <p:spPr/>
        <p:txBody>
          <a:bodyPr/>
          <a:lstStyle/>
          <a:p>
            <a:pPr eaLnBrk="1" hangingPunct="1"/>
            <a:r>
              <a:rPr lang="fi-FI" altLang="fi-FI" dirty="0" smtClean="0"/>
              <a:t>PELAAJALIIKENNESOPIMUSSIIRRON PALAUTUS</a:t>
            </a:r>
            <a:br>
              <a:rPr lang="fi-FI" altLang="fi-FI" dirty="0" smtClean="0"/>
            </a:br>
            <a:r>
              <a:rPr lang="fi-FI" altLang="fi-FI" sz="1400" dirty="0" smtClean="0"/>
              <a:t>HUOM!!! KIRJAUTUMINEN SEURAPALVELUTUNNUKSILLA</a:t>
            </a:r>
            <a:endParaRPr lang="fi-FI" altLang="fi-FI" dirty="0" smtClean="0"/>
          </a:p>
        </p:txBody>
      </p:sp>
      <p:sp>
        <p:nvSpPr>
          <p:cNvPr id="2" name="Tekstiruutu 1"/>
          <p:cNvSpPr txBox="1"/>
          <p:nvPr/>
        </p:nvSpPr>
        <p:spPr>
          <a:xfrm>
            <a:off x="704528" y="1126738"/>
            <a:ext cx="4176464" cy="3754874"/>
          </a:xfrm>
          <a:prstGeom prst="rect">
            <a:avLst/>
          </a:prstGeom>
          <a:noFill/>
        </p:spPr>
        <p:txBody>
          <a:bodyPr wrap="square" rtlCol="0">
            <a:spAutoFit/>
          </a:bodyPr>
          <a:lstStyle/>
          <a:p>
            <a:r>
              <a:rPr lang="fi-FI" sz="1400" dirty="0" smtClean="0"/>
              <a:t>Valitse Seurasiirto</a:t>
            </a:r>
          </a:p>
          <a:p>
            <a:endParaRPr lang="fi-FI" sz="1400" dirty="0"/>
          </a:p>
          <a:p>
            <a:r>
              <a:rPr lang="fi-FI" sz="1400" dirty="0" smtClean="0"/>
              <a:t>Valitse siirtolajiksi Pelaajaliikennesopimussiirron palautus</a:t>
            </a:r>
          </a:p>
          <a:p>
            <a:endParaRPr lang="fi-FI" sz="1400" dirty="0"/>
          </a:p>
          <a:p>
            <a:r>
              <a:rPr lang="fi-FI" sz="1400" dirty="0" smtClean="0"/>
              <a:t>Kirjoita Pelaajan nimi ja Paina Hae pelaajat</a:t>
            </a:r>
          </a:p>
          <a:p>
            <a:endParaRPr lang="fi-FI" sz="1400" dirty="0"/>
          </a:p>
          <a:p>
            <a:r>
              <a:rPr lang="fi-FI" sz="1400" dirty="0" smtClean="0"/>
              <a:t>Valitse Pelaaja riippuvalikosta</a:t>
            </a:r>
          </a:p>
          <a:p>
            <a:endParaRPr lang="fi-FI" sz="1400" dirty="0"/>
          </a:p>
          <a:p>
            <a:r>
              <a:rPr lang="fi-FI" sz="1400" dirty="0" smtClean="0"/>
              <a:t>Paina Tee siirto</a:t>
            </a:r>
          </a:p>
          <a:p>
            <a:endParaRPr lang="fi-FI" sz="1400" dirty="0"/>
          </a:p>
          <a:p>
            <a:r>
              <a:rPr lang="fi-FI" sz="1400" dirty="0" smtClean="0"/>
              <a:t>Hyväksy pelaajasiirto</a:t>
            </a:r>
          </a:p>
          <a:p>
            <a:endParaRPr lang="fi-FI" sz="1400" dirty="0"/>
          </a:p>
          <a:p>
            <a:r>
              <a:rPr lang="fi-FI" sz="1400" dirty="0" smtClean="0"/>
              <a:t>PELAAJA ON PALAUTUNUT OMAAN SEURAANSA</a:t>
            </a:r>
          </a:p>
          <a:p>
            <a:endParaRPr lang="fi-FI" sz="1400" dirty="0"/>
          </a:p>
          <a:p>
            <a:r>
              <a:rPr lang="fi-FI" sz="1400" dirty="0" smtClean="0"/>
              <a:t> </a:t>
            </a:r>
            <a:endParaRPr lang="fi-FI" sz="1400" dirty="0"/>
          </a:p>
        </p:txBody>
      </p:sp>
      <p:cxnSp>
        <p:nvCxnSpPr>
          <p:cNvPr id="4" name="Suora nuoliyhdysviiva 3"/>
          <p:cNvCxnSpPr>
            <a:cxnSpLocks noChangeShapeType="1"/>
          </p:cNvCxnSpPr>
          <p:nvPr/>
        </p:nvCxnSpPr>
        <p:spPr bwMode="auto">
          <a:xfrm>
            <a:off x="2243302" y="1278632"/>
            <a:ext cx="2340666" cy="1526282"/>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0" name="Picture 2" descr="C:\Users\Acer\Documents\screenshots\23screen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080" y="982607"/>
            <a:ext cx="3082973" cy="359852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uora nuoliyhdysviiva 21"/>
          <p:cNvCxnSpPr>
            <a:cxnSpLocks noChangeShapeType="1"/>
          </p:cNvCxnSpPr>
          <p:nvPr/>
        </p:nvCxnSpPr>
        <p:spPr bwMode="auto">
          <a:xfrm flipV="1">
            <a:off x="4520952" y="1494076"/>
            <a:ext cx="1800200" cy="262682"/>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uora nuoliyhdysviiva 23"/>
          <p:cNvCxnSpPr>
            <a:cxnSpLocks noChangeShapeType="1"/>
          </p:cNvCxnSpPr>
          <p:nvPr/>
        </p:nvCxnSpPr>
        <p:spPr bwMode="auto">
          <a:xfrm flipV="1">
            <a:off x="4219163" y="2362052"/>
            <a:ext cx="1670008" cy="1"/>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uora nuoliyhdysviiva 25"/>
          <p:cNvCxnSpPr>
            <a:cxnSpLocks noChangeShapeType="1"/>
          </p:cNvCxnSpPr>
          <p:nvPr/>
        </p:nvCxnSpPr>
        <p:spPr bwMode="auto">
          <a:xfrm>
            <a:off x="4228224" y="2362053"/>
            <a:ext cx="1660947" cy="442861"/>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uora nuoliyhdysviiva 28"/>
          <p:cNvCxnSpPr>
            <a:cxnSpLocks noChangeShapeType="1"/>
          </p:cNvCxnSpPr>
          <p:nvPr/>
        </p:nvCxnSpPr>
        <p:spPr bwMode="auto">
          <a:xfrm>
            <a:off x="2243302" y="3208823"/>
            <a:ext cx="3573794" cy="796241"/>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uora nuoliyhdysviiva 33"/>
          <p:cNvCxnSpPr>
            <a:cxnSpLocks noChangeShapeType="1"/>
          </p:cNvCxnSpPr>
          <p:nvPr/>
        </p:nvCxnSpPr>
        <p:spPr bwMode="auto">
          <a:xfrm>
            <a:off x="3206691" y="2770468"/>
            <a:ext cx="2610405" cy="720080"/>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1" name="Picture 3" descr="C:\Users\Acer\Documents\screenshots\24screensho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968" y="1151041"/>
            <a:ext cx="3884691" cy="2057782"/>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uora nuoliyhdysviiva 47"/>
          <p:cNvCxnSpPr>
            <a:cxnSpLocks noChangeShapeType="1"/>
          </p:cNvCxnSpPr>
          <p:nvPr/>
        </p:nvCxnSpPr>
        <p:spPr bwMode="auto">
          <a:xfrm flipV="1">
            <a:off x="2504728" y="2583483"/>
            <a:ext cx="4536504" cy="1023461"/>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4682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par>
                          <p:cTn id="24" fill="hold">
                            <p:stCondLst>
                              <p:cond delay="500"/>
                            </p:stCondLst>
                            <p:childTnLst>
                              <p:par>
                                <p:cTn id="25" presetID="16" presetClass="entr" presetSubtype="21" fill="hold" nodeType="afterEffect">
                                  <p:stCondLst>
                                    <p:cond delay="750"/>
                                  </p:stCondLst>
                                  <p:childTnLst>
                                    <p:set>
                                      <p:cBhvr>
                                        <p:cTn id="26" dur="1" fill="hold">
                                          <p:stCondLst>
                                            <p:cond delay="0"/>
                                          </p:stCondLst>
                                        </p:cTn>
                                        <p:tgtEl>
                                          <p:spTgt spid="2050"/>
                                        </p:tgtEl>
                                        <p:attrNameLst>
                                          <p:attrName>style.visibility</p:attrName>
                                        </p:attrNameLst>
                                      </p:cBhvr>
                                      <p:to>
                                        <p:strVal val="visible"/>
                                      </p:to>
                                    </p:set>
                                    <p:animEffect transition="in" filter="barn(inVertical)">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childTnLst>
                          </p:cTn>
                        </p:par>
                        <p:par>
                          <p:cTn id="36" fill="hold">
                            <p:stCondLst>
                              <p:cond delay="500"/>
                            </p:stCondLst>
                            <p:childTnLst>
                              <p:par>
                                <p:cTn id="37" presetID="16" presetClass="entr" presetSubtype="21" fill="hold" nodeType="afterEffect">
                                  <p:stCondLst>
                                    <p:cond delay="100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barn(inVertical)">
                                      <p:cBhvr>
                                        <p:cTn id="44" dur="500"/>
                                        <p:tgtEl>
                                          <p:spTgt spid="2">
                                            <p:txEl>
                                              <p:pRg st="6" end="6"/>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arn(inVertic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barn(inVertical)">
                                      <p:cBhvr>
                                        <p:cTn id="52" dur="500"/>
                                        <p:tgtEl>
                                          <p:spTgt spid="2">
                                            <p:txEl>
                                              <p:pRg st="8" end="8"/>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par>
                                <p:cTn id="56" presetID="16" presetClass="entr" presetSubtype="21" fill="hold" nodeType="withEffect">
                                  <p:stCondLst>
                                    <p:cond delay="1000"/>
                                  </p:stCondLst>
                                  <p:childTnLst>
                                    <p:set>
                                      <p:cBhvr>
                                        <p:cTn id="57" dur="1" fill="hold">
                                          <p:stCondLst>
                                            <p:cond delay="0"/>
                                          </p:stCondLst>
                                        </p:cTn>
                                        <p:tgtEl>
                                          <p:spTgt spid="2051"/>
                                        </p:tgtEl>
                                        <p:attrNameLst>
                                          <p:attrName>style.visibility</p:attrName>
                                        </p:attrNameLst>
                                      </p:cBhvr>
                                      <p:to>
                                        <p:strVal val="visible"/>
                                      </p:to>
                                    </p:set>
                                    <p:animEffect transition="in" filter="barn(inVertical)">
                                      <p:cBhvr>
                                        <p:cTn id="58" dur="500"/>
                                        <p:tgtEl>
                                          <p:spTgt spid="2051"/>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Effect transition="in" filter="barn(inVertical)">
                                      <p:cBhvr>
                                        <p:cTn id="63" dur="500"/>
                                        <p:tgtEl>
                                          <p:spTgt spid="2">
                                            <p:txEl>
                                              <p:pRg st="10" end="10"/>
                                            </p:txEl>
                                          </p:spTgt>
                                        </p:tgtEl>
                                      </p:cBhvr>
                                    </p:animEffect>
                                  </p:childTnLst>
                                </p:cTn>
                              </p:par>
                              <p:par>
                                <p:cTn id="64" presetID="16" presetClass="entr" presetSubtype="21" fill="hold" nodeType="withEffect">
                                  <p:stCondLst>
                                    <p:cond delay="2000"/>
                                  </p:stCondLst>
                                  <p:childTnLst>
                                    <p:set>
                                      <p:cBhvr>
                                        <p:cTn id="65" dur="1" fill="hold">
                                          <p:stCondLst>
                                            <p:cond delay="0"/>
                                          </p:stCondLst>
                                        </p:cTn>
                                        <p:tgtEl>
                                          <p:spTgt spid="2">
                                            <p:txEl>
                                              <p:pRg st="12" end="12"/>
                                            </p:txEl>
                                          </p:spTgt>
                                        </p:tgtEl>
                                        <p:attrNameLst>
                                          <p:attrName>style.visibility</p:attrName>
                                        </p:attrNameLst>
                                      </p:cBhvr>
                                      <p:to>
                                        <p:strVal val="visible"/>
                                      </p:to>
                                    </p:set>
                                    <p:animEffect transition="in" filter="barn(inVertical)">
                                      <p:cBhvr>
                                        <p:cTn id="66" dur="500"/>
                                        <p:tgtEl>
                                          <p:spTgt spid="2">
                                            <p:txEl>
                                              <p:pRg st="12" end="12"/>
                                            </p:txEl>
                                          </p:spTgt>
                                        </p:tgtEl>
                                      </p:cBhvr>
                                    </p:animEffect>
                                  </p:childTnLst>
                                </p:cTn>
                              </p:par>
                              <p:par>
                                <p:cTn id="67" presetID="16" presetClass="entr" presetSubtype="21"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barn(inVertical)">
                                      <p:cBhvr>
                                        <p:cTn id="6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5B597E1D-1ED4-473C-94C5-C3BDD22D4E13}"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7171"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7172"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6AD64BF8-97D2-4406-807E-4560E313ECFA}" type="slidenum">
              <a:rPr lang="fi-FI" altLang="fi-FI" sz="1000" smtClean="0">
                <a:solidFill>
                  <a:srgbClr val="0066CC"/>
                </a:solidFill>
              </a:rPr>
              <a:pPr>
                <a:spcBef>
                  <a:spcPct val="0"/>
                </a:spcBef>
                <a:buFontTx/>
                <a:buNone/>
              </a:pPr>
              <a:t>13</a:t>
            </a:fld>
            <a:endParaRPr lang="fi-FI" altLang="fi-FI" sz="1000" smtClean="0">
              <a:solidFill>
                <a:srgbClr val="0066CC"/>
              </a:solidFill>
            </a:endParaRPr>
          </a:p>
        </p:txBody>
      </p:sp>
      <p:sp>
        <p:nvSpPr>
          <p:cNvPr id="7173" name="Rectangle 2"/>
          <p:cNvSpPr>
            <a:spLocks noGrp="1" noChangeArrowheads="1"/>
          </p:cNvSpPr>
          <p:nvPr>
            <p:ph type="title"/>
          </p:nvPr>
        </p:nvSpPr>
        <p:spPr/>
        <p:txBody>
          <a:bodyPr/>
          <a:lstStyle/>
          <a:p>
            <a:pPr eaLnBrk="1" hangingPunct="1"/>
            <a:r>
              <a:rPr lang="fi-FI" altLang="fi-FI" dirty="0" smtClean="0"/>
              <a:t>JOUKKUEEN PERUSKOKOONPANO</a:t>
            </a:r>
          </a:p>
        </p:txBody>
      </p:sp>
      <p:sp>
        <p:nvSpPr>
          <p:cNvPr id="7174" name="Rectangle 3"/>
          <p:cNvSpPr>
            <a:spLocks noGrp="1" noChangeArrowheads="1"/>
          </p:cNvSpPr>
          <p:nvPr>
            <p:ph type="body" idx="1"/>
          </p:nvPr>
        </p:nvSpPr>
        <p:spPr>
          <a:xfrm>
            <a:off x="631825" y="1628775"/>
            <a:ext cx="8420100" cy="4103688"/>
          </a:xfrm>
        </p:spPr>
        <p:txBody>
          <a:bodyPr/>
          <a:lstStyle/>
          <a:p>
            <a:pPr eaLnBrk="1" hangingPunct="1">
              <a:defRPr/>
            </a:pPr>
            <a:r>
              <a:rPr lang="fi-FI" altLang="fi-FI" dirty="0" smtClean="0"/>
              <a:t>Pelaajan voi poistaa jollei häntä ole kertaakaan merkitty pelaavaan kokoonpanoon</a:t>
            </a:r>
          </a:p>
          <a:p>
            <a:pPr eaLnBrk="1" hangingPunct="1">
              <a:defRPr/>
            </a:pPr>
            <a:endParaRPr lang="fi-FI" altLang="fi-FI" dirty="0" smtClean="0"/>
          </a:p>
          <a:p>
            <a:pPr eaLnBrk="1" hangingPunct="1">
              <a:defRPr/>
            </a:pPr>
            <a:r>
              <a:rPr lang="fi-FI" altLang="fi-FI" dirty="0" smtClean="0"/>
              <a:t>Muista merkitä pelaajan pelipaikka, numero ja muut tiedot peruskokoonpanoon</a:t>
            </a:r>
          </a:p>
          <a:p>
            <a:pPr eaLnBrk="1" hangingPunct="1">
              <a:defRPr/>
            </a:pPr>
            <a:endParaRPr lang="fi-FI" altLang="fi-FI" dirty="0" smtClean="0"/>
          </a:p>
          <a:p>
            <a:pPr eaLnBrk="1" hangingPunct="1">
              <a:defRPr/>
            </a:pPr>
            <a:r>
              <a:rPr lang="fi-FI" altLang="fi-FI" dirty="0" smtClean="0"/>
              <a:t>Peruskokoonpano aina uudestaan sarjan vaihtuessa</a:t>
            </a:r>
          </a:p>
          <a:p>
            <a:pPr eaLnBrk="1" hangingPunct="1">
              <a:defRPr/>
            </a:pPr>
            <a:endParaRPr lang="fi-FI" altLang="fi-FI" dirty="0" smtClean="0"/>
          </a:p>
          <a:p>
            <a:pPr eaLnBrk="1" hangingPunct="1">
              <a:defRPr/>
            </a:pPr>
            <a:r>
              <a:rPr lang="fi-FI" altLang="fi-FI" dirty="0" smtClean="0"/>
              <a:t>Kun teet muutoksia muista TALLENNA </a:t>
            </a:r>
          </a:p>
        </p:txBody>
      </p:sp>
      <p:sp>
        <p:nvSpPr>
          <p:cNvPr id="7176" name="Suorakulmio 2"/>
          <p:cNvSpPr>
            <a:spLocks noChangeArrowheads="1"/>
          </p:cNvSpPr>
          <p:nvPr/>
        </p:nvSpPr>
        <p:spPr bwMode="auto">
          <a:xfrm>
            <a:off x="6969125" y="3789363"/>
            <a:ext cx="977900" cy="16208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endParaRPr lang="fi-FI" altLang="fi-FI" sz="2400"/>
          </a:p>
        </p:txBody>
      </p:sp>
    </p:spTree>
    <p:extLst>
      <p:ext uri="{BB962C8B-B14F-4D97-AF65-F5344CB8AC3E}">
        <p14:creationId xmlns:p14="http://schemas.microsoft.com/office/powerpoint/2010/main" val="1230277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Effect transition="in" filter="fade">
                                      <p:cBhvr>
                                        <p:cTn id="7" dur="1000"/>
                                        <p:tgtEl>
                                          <p:spTgt spid="7174">
                                            <p:txEl>
                                              <p:pRg st="0" end="0"/>
                                            </p:txEl>
                                          </p:spTgt>
                                        </p:tgtEl>
                                      </p:cBhvr>
                                    </p:animEffect>
                                    <p:anim calcmode="lin" valueType="num">
                                      <p:cBhvr>
                                        <p:cTn id="8" dur="1000" fill="hold"/>
                                        <p:tgtEl>
                                          <p:spTgt spid="717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4">
                                            <p:txEl>
                                              <p:pRg st="2" end="2"/>
                                            </p:txEl>
                                          </p:spTgt>
                                        </p:tgtEl>
                                        <p:attrNameLst>
                                          <p:attrName>style.visibility</p:attrName>
                                        </p:attrNameLst>
                                      </p:cBhvr>
                                      <p:to>
                                        <p:strVal val="visible"/>
                                      </p:to>
                                    </p:set>
                                    <p:animEffect transition="in" filter="fade">
                                      <p:cBhvr>
                                        <p:cTn id="14" dur="1000"/>
                                        <p:tgtEl>
                                          <p:spTgt spid="7174">
                                            <p:txEl>
                                              <p:pRg st="2" end="2"/>
                                            </p:txEl>
                                          </p:spTgt>
                                        </p:tgtEl>
                                      </p:cBhvr>
                                    </p:animEffect>
                                    <p:anim calcmode="lin" valueType="num">
                                      <p:cBhvr>
                                        <p:cTn id="15" dur="1000" fill="hold"/>
                                        <p:tgtEl>
                                          <p:spTgt spid="717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4">
                                            <p:txEl>
                                              <p:pRg st="4" end="4"/>
                                            </p:txEl>
                                          </p:spTgt>
                                        </p:tgtEl>
                                        <p:attrNameLst>
                                          <p:attrName>style.visibility</p:attrName>
                                        </p:attrNameLst>
                                      </p:cBhvr>
                                      <p:to>
                                        <p:strVal val="visible"/>
                                      </p:to>
                                    </p:set>
                                    <p:animEffect transition="in" filter="fade">
                                      <p:cBhvr>
                                        <p:cTn id="21" dur="1000"/>
                                        <p:tgtEl>
                                          <p:spTgt spid="7174">
                                            <p:txEl>
                                              <p:pRg st="4" end="4"/>
                                            </p:txEl>
                                          </p:spTgt>
                                        </p:tgtEl>
                                      </p:cBhvr>
                                    </p:animEffect>
                                    <p:anim calcmode="lin" valueType="num">
                                      <p:cBhvr>
                                        <p:cTn id="22" dur="1000" fill="hold"/>
                                        <p:tgtEl>
                                          <p:spTgt spid="717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4">
                                            <p:txEl>
                                              <p:pRg st="6" end="6"/>
                                            </p:txEl>
                                          </p:spTgt>
                                        </p:tgtEl>
                                        <p:attrNameLst>
                                          <p:attrName>style.visibility</p:attrName>
                                        </p:attrNameLst>
                                      </p:cBhvr>
                                      <p:to>
                                        <p:strVal val="visible"/>
                                      </p:to>
                                    </p:set>
                                    <p:animEffect transition="in" filter="fade">
                                      <p:cBhvr>
                                        <p:cTn id="28" dur="1000"/>
                                        <p:tgtEl>
                                          <p:spTgt spid="7174">
                                            <p:txEl>
                                              <p:pRg st="6" end="6"/>
                                            </p:txEl>
                                          </p:spTgt>
                                        </p:tgtEl>
                                      </p:cBhvr>
                                    </p:animEffect>
                                    <p:anim calcmode="lin" valueType="num">
                                      <p:cBhvr>
                                        <p:cTn id="29" dur="1000" fill="hold"/>
                                        <p:tgtEl>
                                          <p:spTgt spid="717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717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5B597E1D-1ED4-473C-94C5-C3BDD22D4E13}"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7171"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7172"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6AD64BF8-97D2-4406-807E-4560E313ECFA}" type="slidenum">
              <a:rPr lang="fi-FI" altLang="fi-FI" sz="1000" smtClean="0">
                <a:solidFill>
                  <a:srgbClr val="0066CC"/>
                </a:solidFill>
              </a:rPr>
              <a:pPr>
                <a:spcBef>
                  <a:spcPct val="0"/>
                </a:spcBef>
                <a:buFontTx/>
                <a:buNone/>
              </a:pPr>
              <a:t>14</a:t>
            </a:fld>
            <a:endParaRPr lang="fi-FI" altLang="fi-FI" sz="1000" smtClean="0">
              <a:solidFill>
                <a:srgbClr val="0066CC"/>
              </a:solidFill>
            </a:endParaRPr>
          </a:p>
        </p:txBody>
      </p:sp>
      <p:sp>
        <p:nvSpPr>
          <p:cNvPr id="7173" name="Rectangle 2"/>
          <p:cNvSpPr>
            <a:spLocks noGrp="1" noChangeArrowheads="1"/>
          </p:cNvSpPr>
          <p:nvPr>
            <p:ph type="title"/>
          </p:nvPr>
        </p:nvSpPr>
        <p:spPr/>
        <p:txBody>
          <a:bodyPr/>
          <a:lstStyle/>
          <a:p>
            <a:pPr eaLnBrk="1" hangingPunct="1"/>
            <a:r>
              <a:rPr lang="fi-FI" altLang="fi-FI" dirty="0" smtClean="0"/>
              <a:t>JOUKKUEEN OTTELUKOKOONPANO</a:t>
            </a:r>
          </a:p>
        </p:txBody>
      </p:sp>
      <p:sp>
        <p:nvSpPr>
          <p:cNvPr id="7174" name="Rectangle 3"/>
          <p:cNvSpPr>
            <a:spLocks noGrp="1" noChangeArrowheads="1"/>
          </p:cNvSpPr>
          <p:nvPr>
            <p:ph type="body" idx="1"/>
          </p:nvPr>
        </p:nvSpPr>
        <p:spPr>
          <a:xfrm>
            <a:off x="631825" y="1628775"/>
            <a:ext cx="8420100" cy="4103688"/>
          </a:xfrm>
        </p:spPr>
        <p:txBody>
          <a:bodyPr/>
          <a:lstStyle/>
          <a:p>
            <a:pPr eaLnBrk="1" hangingPunct="1">
              <a:defRPr/>
            </a:pPr>
            <a:r>
              <a:rPr lang="fi-FI" altLang="fi-FI" u="sng" dirty="0" smtClean="0"/>
              <a:t>Molemmat joukkueet </a:t>
            </a:r>
            <a:r>
              <a:rPr lang="fi-FI" altLang="fi-FI" dirty="0" smtClean="0"/>
              <a:t>luovat oman ottelukokoonpanonsa pelipäivänä</a:t>
            </a:r>
          </a:p>
          <a:p>
            <a:pPr eaLnBrk="1" hangingPunct="1">
              <a:defRPr/>
            </a:pPr>
            <a:r>
              <a:rPr lang="fi-FI" altLang="fi-FI" dirty="0" smtClean="0"/>
              <a:t>Ottelupäivänä joukkuesivustolle ilmestyy kyseisen ottelun kohdalle</a:t>
            </a:r>
          </a:p>
          <a:p>
            <a:pPr marL="0" indent="0" eaLnBrk="1" hangingPunct="1">
              <a:buFontTx/>
              <a:buNone/>
              <a:defRPr/>
            </a:pPr>
            <a:r>
              <a:rPr lang="fi-FI" altLang="fi-FI" dirty="0"/>
              <a:t> </a:t>
            </a:r>
            <a:r>
              <a:rPr lang="fi-FI" altLang="fi-FI" dirty="0" smtClean="0"/>
              <a:t>    </a:t>
            </a:r>
            <a:r>
              <a:rPr lang="fi-FI" altLang="fi-FI" dirty="0" smtClean="0">
                <a:solidFill>
                  <a:srgbClr val="FF0000"/>
                </a:solidFill>
              </a:rPr>
              <a:t>Kokoonpano</a:t>
            </a:r>
            <a:r>
              <a:rPr lang="fi-FI" altLang="fi-FI" dirty="0" smtClean="0"/>
              <a:t> </a:t>
            </a:r>
          </a:p>
          <a:p>
            <a:pPr marL="0" indent="0" eaLnBrk="1" hangingPunct="1">
              <a:buFontTx/>
              <a:buNone/>
              <a:defRPr/>
            </a:pPr>
            <a:r>
              <a:rPr lang="fi-FI" altLang="fi-FI" dirty="0"/>
              <a:t> </a:t>
            </a:r>
            <a:r>
              <a:rPr lang="fi-FI" altLang="fi-FI" dirty="0" smtClean="0"/>
              <a:t>    Tilastointi (Aktiivinen vain pelipäivänä +2h)</a:t>
            </a:r>
          </a:p>
          <a:p>
            <a:pPr eaLnBrk="1" hangingPunct="1">
              <a:defRPr/>
            </a:pPr>
            <a:r>
              <a:rPr lang="fi-FI" altLang="fi-FI" dirty="0" smtClean="0"/>
              <a:t>Paina </a:t>
            </a:r>
            <a:r>
              <a:rPr lang="fi-FI" altLang="fi-FI" dirty="0" smtClean="0">
                <a:solidFill>
                  <a:srgbClr val="FF0000"/>
                </a:solidFill>
              </a:rPr>
              <a:t>Kokoonpano</a:t>
            </a:r>
            <a:endParaRPr lang="fi-FI" altLang="fi-FI" dirty="0" smtClean="0"/>
          </a:p>
        </p:txBody>
      </p:sp>
      <p:sp>
        <p:nvSpPr>
          <p:cNvPr id="7176" name="Suorakulmio 2"/>
          <p:cNvSpPr>
            <a:spLocks noChangeArrowheads="1"/>
          </p:cNvSpPr>
          <p:nvPr/>
        </p:nvSpPr>
        <p:spPr bwMode="auto">
          <a:xfrm>
            <a:off x="6969125" y="3789363"/>
            <a:ext cx="977900" cy="16208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endParaRPr lang="fi-FI" altLang="fi-FI" sz="2400"/>
          </a:p>
        </p:txBody>
      </p:sp>
      <p:pic>
        <p:nvPicPr>
          <p:cNvPr id="7178" name="Picture 10" descr="C:\Users\Acer\Documents\screenshots\37screen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45" y="3434453"/>
            <a:ext cx="9220398" cy="2330655"/>
          </a:xfrm>
          <a:prstGeom prst="rect">
            <a:avLst/>
          </a:prstGeom>
          <a:noFill/>
          <a:extLst>
            <a:ext uri="{909E8E84-426E-40DD-AFC4-6F175D3DCCD1}">
              <a14:hiddenFill xmlns:a14="http://schemas.microsoft.com/office/drawing/2010/main">
                <a:solidFill>
                  <a:srgbClr val="FFFFFF"/>
                </a:solidFill>
              </a14:hiddenFill>
            </a:ext>
          </a:extLst>
        </p:spPr>
      </p:pic>
      <p:sp>
        <p:nvSpPr>
          <p:cNvPr id="4" name="Nuoli oikealle 3"/>
          <p:cNvSpPr>
            <a:spLocks noChangeArrowheads="1"/>
          </p:cNvSpPr>
          <p:nvPr/>
        </p:nvSpPr>
        <p:spPr bwMode="auto">
          <a:xfrm rot="524727">
            <a:off x="3259073" y="3835521"/>
            <a:ext cx="5401324" cy="47227"/>
          </a:xfrm>
          <a:prstGeom prst="rightArrow">
            <a:avLst>
              <a:gd name="adj1" fmla="val 50000"/>
              <a:gd name="adj2" fmla="val 50485"/>
            </a:avLst>
          </a:prstGeom>
          <a:solidFill>
            <a:srgbClr val="FF33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endParaRPr lang="fi-FI" altLang="fi-FI" sz="2400"/>
          </a:p>
        </p:txBody>
      </p:sp>
      <p:pic>
        <p:nvPicPr>
          <p:cNvPr id="7180" name="Picture 12" descr="C:\Users\Acer\Documents\screenshots\38screen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3832" y="4566736"/>
            <a:ext cx="1438275"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743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Effect transition="in" filter="fade">
                                      <p:cBhvr>
                                        <p:cTn id="7" dur="1000"/>
                                        <p:tgtEl>
                                          <p:spTgt spid="7174">
                                            <p:txEl>
                                              <p:pRg st="0" end="0"/>
                                            </p:txEl>
                                          </p:spTgt>
                                        </p:tgtEl>
                                      </p:cBhvr>
                                    </p:animEffect>
                                    <p:anim calcmode="lin" valueType="num">
                                      <p:cBhvr>
                                        <p:cTn id="8" dur="1000" fill="hold"/>
                                        <p:tgtEl>
                                          <p:spTgt spid="717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174">
                                            <p:txEl>
                                              <p:pRg st="1" end="1"/>
                                            </p:txEl>
                                          </p:spTgt>
                                        </p:tgtEl>
                                        <p:attrNameLst>
                                          <p:attrName>style.visibility</p:attrName>
                                        </p:attrNameLst>
                                      </p:cBhvr>
                                      <p:to>
                                        <p:strVal val="visible"/>
                                      </p:to>
                                    </p:set>
                                    <p:animEffect transition="in" filter="fade">
                                      <p:cBhvr>
                                        <p:cTn id="14" dur="1000"/>
                                        <p:tgtEl>
                                          <p:spTgt spid="7174">
                                            <p:txEl>
                                              <p:pRg st="1" end="1"/>
                                            </p:txEl>
                                          </p:spTgt>
                                        </p:tgtEl>
                                      </p:cBhvr>
                                    </p:animEffect>
                                    <p:anim calcmode="lin" valueType="num">
                                      <p:cBhvr>
                                        <p:cTn id="15" dur="1000" fill="hold"/>
                                        <p:tgtEl>
                                          <p:spTgt spid="717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4">
                                            <p:txEl>
                                              <p:pRg st="1" end="1"/>
                                            </p:txEl>
                                          </p:spTgt>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000"/>
                            </p:stCondLst>
                            <p:childTnLst>
                              <p:par>
                                <p:cTn id="18" presetID="42" presetClass="entr" presetSubtype="0" fill="hold" nodeType="afterEffect">
                                  <p:stCondLst>
                                    <p:cond delay="250"/>
                                  </p:stCondLst>
                                  <p:childTnLst>
                                    <p:set>
                                      <p:cBhvr>
                                        <p:cTn id="19" dur="1" fill="hold">
                                          <p:stCondLst>
                                            <p:cond delay="0"/>
                                          </p:stCondLst>
                                        </p:cTn>
                                        <p:tgtEl>
                                          <p:spTgt spid="7174">
                                            <p:txEl>
                                              <p:pRg st="2" end="2"/>
                                            </p:txEl>
                                          </p:spTgt>
                                        </p:tgtEl>
                                        <p:attrNameLst>
                                          <p:attrName>style.visibility</p:attrName>
                                        </p:attrNameLst>
                                      </p:cBhvr>
                                      <p:to>
                                        <p:strVal val="visible"/>
                                      </p:to>
                                    </p:set>
                                    <p:animEffect transition="in" filter="fade">
                                      <p:cBhvr>
                                        <p:cTn id="20" dur="1000"/>
                                        <p:tgtEl>
                                          <p:spTgt spid="7174">
                                            <p:txEl>
                                              <p:pRg st="2" end="2"/>
                                            </p:txEl>
                                          </p:spTgt>
                                        </p:tgtEl>
                                      </p:cBhvr>
                                    </p:animEffect>
                                    <p:anim calcmode="lin" valueType="num">
                                      <p:cBhvr>
                                        <p:cTn id="21" dur="1000" fill="hold"/>
                                        <p:tgtEl>
                                          <p:spTgt spid="717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7174">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50"/>
                                  </p:stCondLst>
                                  <p:childTnLst>
                                    <p:set>
                                      <p:cBhvr>
                                        <p:cTn id="24" dur="1" fill="hold">
                                          <p:stCondLst>
                                            <p:cond delay="0"/>
                                          </p:stCondLst>
                                        </p:cTn>
                                        <p:tgtEl>
                                          <p:spTgt spid="7174">
                                            <p:txEl>
                                              <p:pRg st="3" end="3"/>
                                            </p:txEl>
                                          </p:spTgt>
                                        </p:tgtEl>
                                        <p:attrNameLst>
                                          <p:attrName>style.visibility</p:attrName>
                                        </p:attrNameLst>
                                      </p:cBhvr>
                                      <p:to>
                                        <p:strVal val="visible"/>
                                      </p:to>
                                    </p:set>
                                    <p:animEffect transition="in" filter="fade">
                                      <p:cBhvr>
                                        <p:cTn id="25" dur="1000"/>
                                        <p:tgtEl>
                                          <p:spTgt spid="7174">
                                            <p:txEl>
                                              <p:pRg st="3" end="3"/>
                                            </p:txEl>
                                          </p:spTgt>
                                        </p:tgtEl>
                                      </p:cBhvr>
                                    </p:animEffect>
                                    <p:anim calcmode="lin" valueType="num">
                                      <p:cBhvr>
                                        <p:cTn id="26" dur="1000" fill="hold"/>
                                        <p:tgtEl>
                                          <p:spTgt spid="717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71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7174">
                                            <p:txEl>
                                              <p:pRg st="4" end="4"/>
                                            </p:txEl>
                                          </p:spTgt>
                                        </p:tgtEl>
                                        <p:attrNameLst>
                                          <p:attrName>style.visibility</p:attrName>
                                        </p:attrNameLst>
                                      </p:cBhvr>
                                      <p:to>
                                        <p:strVal val="visible"/>
                                      </p:to>
                                    </p:set>
                                    <p:animEffect transition="in" filter="fade">
                                      <p:cBhvr>
                                        <p:cTn id="32" dur="1000"/>
                                        <p:tgtEl>
                                          <p:spTgt spid="7174">
                                            <p:txEl>
                                              <p:pRg st="4" end="4"/>
                                            </p:txEl>
                                          </p:spTgt>
                                        </p:tgtEl>
                                      </p:cBhvr>
                                    </p:animEffect>
                                    <p:anim calcmode="lin" valueType="num">
                                      <p:cBhvr>
                                        <p:cTn id="33" dur="1000" fill="hold"/>
                                        <p:tgtEl>
                                          <p:spTgt spid="7174">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7174">
                                            <p:txEl>
                                              <p:pRg st="4" end="4"/>
                                            </p:txEl>
                                          </p:spTgt>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1000"/>
                            </p:stCondLst>
                            <p:childTnLst>
                              <p:par>
                                <p:cTn id="36" presetID="22" presetClass="entr" presetSubtype="4"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750"/>
                                        <p:tgtEl>
                                          <p:spTgt spid="4"/>
                                        </p:tgtEl>
                                      </p:cBhvr>
                                    </p:animEffect>
                                  </p:childTnLst>
                                </p:cTn>
                              </p:par>
                            </p:childTnLst>
                          </p:cTn>
                        </p:par>
                        <p:par>
                          <p:cTn id="39" fill="hold">
                            <p:stCondLst>
                              <p:cond delay="1750"/>
                            </p:stCondLst>
                            <p:childTnLst>
                              <p:par>
                                <p:cTn id="40" presetID="1" presetClass="entr" presetSubtype="0" fill="hold" nodeType="afterEffect">
                                  <p:stCondLst>
                                    <p:cond delay="500"/>
                                  </p:stCondLst>
                                  <p:childTnLst>
                                    <p:set>
                                      <p:cBhvr>
                                        <p:cTn id="41" dur="1" fill="hold">
                                          <p:stCondLst>
                                            <p:cond delay="0"/>
                                          </p:stCondLst>
                                        </p:cTn>
                                        <p:tgtEl>
                                          <p:spTgt spid="7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3"/>
          <p:cNvSpPr>
            <a:spLocks noGrp="1" noChangeArrowheads="1"/>
          </p:cNvSpPr>
          <p:nvPr>
            <p:ph type="body" idx="1"/>
          </p:nvPr>
        </p:nvSpPr>
        <p:spPr>
          <a:xfrm>
            <a:off x="776288" y="1700213"/>
            <a:ext cx="8420100" cy="4114800"/>
          </a:xfrm>
        </p:spPr>
        <p:txBody>
          <a:bodyPr/>
          <a:lstStyle/>
          <a:p>
            <a:pPr eaLnBrk="1" hangingPunct="1"/>
            <a:r>
              <a:rPr lang="fi-FI" altLang="fi-FI" dirty="0" smtClean="0">
                <a:solidFill>
                  <a:srgbClr val="FF0000"/>
                </a:solidFill>
              </a:rPr>
              <a:t>Rastita</a:t>
            </a:r>
            <a:r>
              <a:rPr lang="fi-FI" altLang="fi-FI" dirty="0" smtClean="0"/>
              <a:t> </a:t>
            </a:r>
            <a:r>
              <a:rPr lang="fi-FI" altLang="fi-FI" dirty="0" smtClean="0">
                <a:solidFill>
                  <a:srgbClr val="FF0000"/>
                </a:solidFill>
              </a:rPr>
              <a:t>pelaavat pelaajat peruskokoonpanosta</a:t>
            </a:r>
            <a:endParaRPr lang="fi-FI" altLang="fi-FI" dirty="0" smtClean="0"/>
          </a:p>
          <a:p>
            <a:pPr eaLnBrk="1" hangingPunct="1"/>
            <a:r>
              <a:rPr lang="fi-FI" altLang="fi-FI" dirty="0" smtClean="0">
                <a:solidFill>
                  <a:srgbClr val="00B050"/>
                </a:solidFill>
              </a:rPr>
              <a:t>Valittuasi kaikki pelaajat, paina ”Lisää otteluun”, jolloin pelaajat siirtyvät ”Ottelun kokoonpano”-sarakkeeseen</a:t>
            </a:r>
          </a:p>
          <a:p>
            <a:pPr eaLnBrk="1" hangingPunct="1"/>
            <a:endParaRPr lang="fi-FI" altLang="fi-FI" dirty="0" smtClean="0">
              <a:solidFill>
                <a:srgbClr val="00B050"/>
              </a:solidFill>
            </a:endParaRPr>
          </a:p>
          <a:p>
            <a:pPr eaLnBrk="1" hangingPunct="1"/>
            <a:endParaRPr lang="fi-FI" altLang="fi-FI" dirty="0">
              <a:solidFill>
                <a:srgbClr val="00B050"/>
              </a:solidFill>
            </a:endParaRPr>
          </a:p>
          <a:p>
            <a:pPr eaLnBrk="1" hangingPunct="1"/>
            <a:endParaRPr lang="fi-FI" altLang="fi-FI" dirty="0" smtClean="0">
              <a:solidFill>
                <a:srgbClr val="00B050"/>
              </a:solidFill>
            </a:endParaRPr>
          </a:p>
          <a:p>
            <a:pPr eaLnBrk="1" hangingPunct="1"/>
            <a:endParaRPr lang="fi-FI" altLang="fi-FI" dirty="0">
              <a:solidFill>
                <a:srgbClr val="00B050"/>
              </a:solidFill>
            </a:endParaRPr>
          </a:p>
          <a:p>
            <a:pPr eaLnBrk="1" hangingPunct="1"/>
            <a:endParaRPr lang="fi-FI" altLang="fi-FI" dirty="0">
              <a:solidFill>
                <a:srgbClr val="00B050"/>
              </a:solidFill>
            </a:endParaRPr>
          </a:p>
          <a:p>
            <a:pPr eaLnBrk="1" hangingPunct="1"/>
            <a:r>
              <a:rPr lang="fi-FI" altLang="fi-FI" sz="1800" dirty="0" smtClean="0">
                <a:solidFill>
                  <a:srgbClr val="00B050"/>
                </a:solidFill>
              </a:rPr>
              <a:t>Mikäli pelaaja on</a:t>
            </a:r>
          </a:p>
          <a:p>
            <a:pPr marL="0" indent="0" eaLnBrk="1" hangingPunct="1">
              <a:buNone/>
            </a:pPr>
            <a:r>
              <a:rPr lang="fi-FI" altLang="fi-FI" sz="1800" dirty="0">
                <a:solidFill>
                  <a:srgbClr val="00B050"/>
                </a:solidFill>
              </a:rPr>
              <a:t> </a:t>
            </a:r>
            <a:r>
              <a:rPr lang="fi-FI" altLang="fi-FI" sz="1800" dirty="0" smtClean="0">
                <a:solidFill>
                  <a:srgbClr val="00B050"/>
                </a:solidFill>
              </a:rPr>
              <a:t>     </a:t>
            </a:r>
            <a:r>
              <a:rPr lang="fi-FI" altLang="fi-FI" sz="1800" dirty="0" smtClean="0">
                <a:solidFill>
                  <a:srgbClr val="FF0000"/>
                </a:solidFill>
              </a:rPr>
              <a:t>Punaisella</a:t>
            </a:r>
            <a:r>
              <a:rPr lang="fi-FI" altLang="fi-FI" sz="1800" dirty="0" smtClean="0">
                <a:solidFill>
                  <a:srgbClr val="00B050"/>
                </a:solidFill>
              </a:rPr>
              <a:t> </a:t>
            </a:r>
          </a:p>
          <a:p>
            <a:pPr marL="0" indent="0" eaLnBrk="1" hangingPunct="1">
              <a:buNone/>
            </a:pPr>
            <a:r>
              <a:rPr lang="fi-FI" altLang="fi-FI" sz="1800" dirty="0" smtClean="0">
                <a:solidFill>
                  <a:srgbClr val="00B050"/>
                </a:solidFill>
              </a:rPr>
              <a:t>      EI kokoonpanoon</a:t>
            </a:r>
          </a:p>
        </p:txBody>
      </p:sp>
      <p:pic>
        <p:nvPicPr>
          <p:cNvPr id="8203" name="Picture 11" descr="C:\Users\Acer\Documents\screenshots\39screen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076" y="2708275"/>
            <a:ext cx="5181708" cy="2684050"/>
          </a:xfrm>
          <a:prstGeom prst="rect">
            <a:avLst/>
          </a:prstGeom>
          <a:noFill/>
          <a:extLst>
            <a:ext uri="{909E8E84-426E-40DD-AFC4-6F175D3DCCD1}">
              <a14:hiddenFill xmlns:a14="http://schemas.microsoft.com/office/drawing/2010/main">
                <a:solidFill>
                  <a:srgbClr val="FFFFFF"/>
                </a:solidFill>
              </a14:hiddenFill>
            </a:ext>
          </a:extLst>
        </p:spPr>
      </p:pic>
      <p:sp>
        <p:nvSpPr>
          <p:cNvPr id="8194"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3F7529A2-573D-4913-AE20-89DD61C1D3BF}"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8195"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8196"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7507F032-4F90-4DA4-9EF3-56D82CA8F173}" type="slidenum">
              <a:rPr lang="fi-FI" altLang="fi-FI" sz="1000" smtClean="0">
                <a:solidFill>
                  <a:srgbClr val="0066CC"/>
                </a:solidFill>
              </a:rPr>
              <a:pPr>
                <a:spcBef>
                  <a:spcPct val="0"/>
                </a:spcBef>
                <a:buFontTx/>
                <a:buNone/>
              </a:pPr>
              <a:t>15</a:t>
            </a:fld>
            <a:endParaRPr lang="fi-FI" altLang="fi-FI" sz="1000" smtClean="0">
              <a:solidFill>
                <a:srgbClr val="0066CC"/>
              </a:solidFill>
            </a:endParaRPr>
          </a:p>
        </p:txBody>
      </p:sp>
      <p:sp>
        <p:nvSpPr>
          <p:cNvPr id="8197" name="Rectangle 2"/>
          <p:cNvSpPr>
            <a:spLocks noGrp="1" noChangeArrowheads="1"/>
          </p:cNvSpPr>
          <p:nvPr>
            <p:ph type="title"/>
          </p:nvPr>
        </p:nvSpPr>
        <p:spPr/>
        <p:txBody>
          <a:bodyPr/>
          <a:lstStyle/>
          <a:p>
            <a:pPr eaLnBrk="1" hangingPunct="1"/>
            <a:r>
              <a:rPr lang="fi-FI" altLang="fi-FI" smtClean="0"/>
              <a:t>JOUKKUEEN OTTELUKOKOONPANO</a:t>
            </a:r>
          </a:p>
        </p:txBody>
      </p:sp>
      <p:sp>
        <p:nvSpPr>
          <p:cNvPr id="5" name="Alanuoli 4"/>
          <p:cNvSpPr>
            <a:spLocks noChangeArrowheads="1"/>
          </p:cNvSpPr>
          <p:nvPr/>
        </p:nvSpPr>
        <p:spPr bwMode="auto">
          <a:xfrm>
            <a:off x="5817096" y="2719707"/>
            <a:ext cx="215900" cy="933450"/>
          </a:xfrm>
          <a:prstGeom prst="downArrow">
            <a:avLst>
              <a:gd name="adj1" fmla="val 50000"/>
              <a:gd name="adj2" fmla="val 50081"/>
            </a:avLst>
          </a:prstGeom>
          <a:solidFill>
            <a:srgbClr val="00B050"/>
          </a:solidFill>
          <a:ln w="9525" algn="ctr">
            <a:solidFill>
              <a:schemeClr val="tx1"/>
            </a:solidFill>
            <a:round/>
            <a:headEnd/>
            <a:tailEnd/>
          </a:ln>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endParaRPr lang="fi-FI" altLang="fi-FI" sz="2400"/>
          </a:p>
        </p:txBody>
      </p:sp>
      <p:sp>
        <p:nvSpPr>
          <p:cNvPr id="3" name="Kaarinuoli oikealle 2"/>
          <p:cNvSpPr>
            <a:spLocks noChangeArrowheads="1"/>
          </p:cNvSpPr>
          <p:nvPr/>
        </p:nvSpPr>
        <p:spPr bwMode="auto">
          <a:xfrm rot="19219610">
            <a:off x="576263" y="2022475"/>
            <a:ext cx="1633537" cy="3092450"/>
          </a:xfrm>
          <a:prstGeom prst="curvedRightArrow">
            <a:avLst>
              <a:gd name="adj1" fmla="val 7073"/>
              <a:gd name="adj2" fmla="val 21429"/>
              <a:gd name="adj3" fmla="val 13694"/>
            </a:avLst>
          </a:prstGeom>
          <a:solidFill>
            <a:srgbClr val="FF0000"/>
          </a:solidFill>
          <a:ln w="9525" algn="ctr">
            <a:solidFill>
              <a:schemeClr val="tx1"/>
            </a:solidFill>
            <a:round/>
            <a:headEnd/>
            <a:tailEnd/>
          </a:ln>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endParaRPr lang="fi-FI" altLang="fi-FI" sz="2400"/>
          </a:p>
        </p:txBody>
      </p:sp>
      <p:cxnSp>
        <p:nvCxnSpPr>
          <p:cNvPr id="4" name="Suora nuoliyhdysviiva 3"/>
          <p:cNvCxnSpPr/>
          <p:nvPr/>
        </p:nvCxnSpPr>
        <p:spPr bwMode="auto">
          <a:xfrm flipV="1">
            <a:off x="2359976" y="4797152"/>
            <a:ext cx="1008112" cy="309736"/>
          </a:xfrm>
          <a:prstGeom prst="straightConnector1">
            <a:avLst/>
          </a:prstGeom>
          <a:solidFill>
            <a:schemeClr val="accent1"/>
          </a:solidFill>
          <a:ln w="25400" cap="flat" cmpd="sng" algn="ctr">
            <a:solidFill>
              <a:srgbClr val="FF0000"/>
            </a:solidFill>
            <a:prstDash val="solid"/>
            <a:round/>
            <a:headEnd type="none" w="med" len="med"/>
            <a:tailEnd type="arrow"/>
          </a:ln>
          <a:effectLst>
            <a:outerShdw dist="35921" dir="2700000" sx="1000" sy="1000" algn="ctr" rotWithShape="0">
              <a:schemeClr val="bg1"/>
            </a:outerShdw>
          </a:effectLs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Effect transition="in" filter="fade">
                                      <p:cBhvr>
                                        <p:cTn id="7" dur="1000"/>
                                        <p:tgtEl>
                                          <p:spTgt spid="8198">
                                            <p:txEl>
                                              <p:pRg st="0" end="0"/>
                                            </p:txEl>
                                          </p:spTgt>
                                        </p:tgtEl>
                                      </p:cBhvr>
                                    </p:animEffect>
                                    <p:anim calcmode="lin" valueType="num">
                                      <p:cBhvr>
                                        <p:cTn id="8" dur="1000" fill="hold"/>
                                        <p:tgtEl>
                                          <p:spTgt spid="819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8">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1" presetClass="entr" presetSubtype="1" fill="hold" grpId="0" nodeType="after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198">
                                            <p:txEl>
                                              <p:pRg st="7" end="7"/>
                                            </p:txEl>
                                          </p:spTgt>
                                        </p:tgtEl>
                                        <p:attrNameLst>
                                          <p:attrName>style.visibility</p:attrName>
                                        </p:attrNameLst>
                                      </p:cBhvr>
                                      <p:to>
                                        <p:strVal val="visible"/>
                                      </p:to>
                                    </p:set>
                                    <p:animEffect transition="in" filter="fade">
                                      <p:cBhvr>
                                        <p:cTn id="18" dur="1000"/>
                                        <p:tgtEl>
                                          <p:spTgt spid="8198">
                                            <p:txEl>
                                              <p:pRg st="7" end="7"/>
                                            </p:txEl>
                                          </p:spTgt>
                                        </p:tgtEl>
                                      </p:cBhvr>
                                    </p:animEffect>
                                    <p:anim calcmode="lin" valueType="num">
                                      <p:cBhvr>
                                        <p:cTn id="19" dur="1000" fill="hold"/>
                                        <p:tgtEl>
                                          <p:spTgt spid="8198">
                                            <p:txEl>
                                              <p:pRg st="7" end="7"/>
                                            </p:txEl>
                                          </p:spTgt>
                                        </p:tgtEl>
                                        <p:attrNameLst>
                                          <p:attrName>ppt_x</p:attrName>
                                        </p:attrNameLst>
                                      </p:cBhvr>
                                      <p:tavLst>
                                        <p:tav tm="0">
                                          <p:val>
                                            <p:strVal val="#ppt_x"/>
                                          </p:val>
                                        </p:tav>
                                        <p:tav tm="100000">
                                          <p:val>
                                            <p:strVal val="#ppt_x"/>
                                          </p:val>
                                        </p:tav>
                                      </p:tavLst>
                                    </p:anim>
                                    <p:anim calcmode="lin" valueType="num">
                                      <p:cBhvr>
                                        <p:cTn id="20" dur="1000" fill="hold"/>
                                        <p:tgtEl>
                                          <p:spTgt spid="8198">
                                            <p:txEl>
                                              <p:pRg st="7" end="7"/>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198">
                                            <p:txEl>
                                              <p:pRg st="8" end="8"/>
                                            </p:txEl>
                                          </p:spTgt>
                                        </p:tgtEl>
                                        <p:attrNameLst>
                                          <p:attrName>style.visibility</p:attrName>
                                        </p:attrNameLst>
                                      </p:cBhvr>
                                      <p:to>
                                        <p:strVal val="visible"/>
                                      </p:to>
                                    </p:set>
                                    <p:animEffect transition="in" filter="fade">
                                      <p:cBhvr>
                                        <p:cTn id="23" dur="1000"/>
                                        <p:tgtEl>
                                          <p:spTgt spid="8198">
                                            <p:txEl>
                                              <p:pRg st="8" end="8"/>
                                            </p:txEl>
                                          </p:spTgt>
                                        </p:tgtEl>
                                      </p:cBhvr>
                                    </p:animEffect>
                                    <p:anim calcmode="lin" valueType="num">
                                      <p:cBhvr>
                                        <p:cTn id="24" dur="1000" fill="hold"/>
                                        <p:tgtEl>
                                          <p:spTgt spid="8198">
                                            <p:txEl>
                                              <p:pRg st="8" end="8"/>
                                            </p:txEl>
                                          </p:spTgt>
                                        </p:tgtEl>
                                        <p:attrNameLst>
                                          <p:attrName>ppt_x</p:attrName>
                                        </p:attrNameLst>
                                      </p:cBhvr>
                                      <p:tavLst>
                                        <p:tav tm="0">
                                          <p:val>
                                            <p:strVal val="#ppt_x"/>
                                          </p:val>
                                        </p:tav>
                                        <p:tav tm="100000">
                                          <p:val>
                                            <p:strVal val="#ppt_x"/>
                                          </p:val>
                                        </p:tav>
                                      </p:tavLst>
                                    </p:anim>
                                    <p:anim calcmode="lin" valueType="num">
                                      <p:cBhvr>
                                        <p:cTn id="25" dur="1000" fill="hold"/>
                                        <p:tgtEl>
                                          <p:spTgt spid="8198">
                                            <p:txEl>
                                              <p:pRg st="8" end="8"/>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198">
                                            <p:txEl>
                                              <p:pRg st="9" end="9"/>
                                            </p:txEl>
                                          </p:spTgt>
                                        </p:tgtEl>
                                        <p:attrNameLst>
                                          <p:attrName>style.visibility</p:attrName>
                                        </p:attrNameLst>
                                      </p:cBhvr>
                                      <p:to>
                                        <p:strVal val="visible"/>
                                      </p:to>
                                    </p:set>
                                    <p:animEffect transition="in" filter="fade">
                                      <p:cBhvr>
                                        <p:cTn id="28" dur="1000"/>
                                        <p:tgtEl>
                                          <p:spTgt spid="8198">
                                            <p:txEl>
                                              <p:pRg st="9" end="9"/>
                                            </p:txEl>
                                          </p:spTgt>
                                        </p:tgtEl>
                                      </p:cBhvr>
                                    </p:animEffect>
                                    <p:anim calcmode="lin" valueType="num">
                                      <p:cBhvr>
                                        <p:cTn id="29" dur="1000" fill="hold"/>
                                        <p:tgtEl>
                                          <p:spTgt spid="8198">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8198">
                                            <p:txEl>
                                              <p:pRg st="9" end="9"/>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2" presetClass="entr" presetSubtype="4"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198">
                                            <p:txEl>
                                              <p:pRg st="1" end="1"/>
                                            </p:txEl>
                                          </p:spTgt>
                                        </p:tgtEl>
                                        <p:attrNameLst>
                                          <p:attrName>style.visibility</p:attrName>
                                        </p:attrNameLst>
                                      </p:cBhvr>
                                      <p:to>
                                        <p:strVal val="visible"/>
                                      </p:to>
                                    </p:set>
                                    <p:animEffect transition="in" filter="fade">
                                      <p:cBhvr>
                                        <p:cTn id="39" dur="1000"/>
                                        <p:tgtEl>
                                          <p:spTgt spid="8198">
                                            <p:txEl>
                                              <p:pRg st="1" end="1"/>
                                            </p:txEl>
                                          </p:spTgt>
                                        </p:tgtEl>
                                      </p:cBhvr>
                                    </p:animEffect>
                                    <p:anim calcmode="lin" valueType="num">
                                      <p:cBhvr>
                                        <p:cTn id="40" dur="1000" fill="hold"/>
                                        <p:tgtEl>
                                          <p:spTgt spid="8198">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8198">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22" presetClass="entr" presetSubtype="4" fill="hold" grpId="0" nodeType="afterEffect">
                                  <p:stCondLst>
                                    <p:cond delay="25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7D8A48C9-608F-4CF8-8365-C157FA67B09A}"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9219"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9220"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89515D55-F682-47C8-A38E-CB1D8243C6A9}" type="slidenum">
              <a:rPr lang="fi-FI" altLang="fi-FI" sz="1000" smtClean="0">
                <a:solidFill>
                  <a:srgbClr val="0066CC"/>
                </a:solidFill>
              </a:rPr>
              <a:pPr>
                <a:spcBef>
                  <a:spcPct val="0"/>
                </a:spcBef>
                <a:buFontTx/>
                <a:buNone/>
              </a:pPr>
              <a:t>16</a:t>
            </a:fld>
            <a:endParaRPr lang="fi-FI" altLang="fi-FI" sz="1000" smtClean="0">
              <a:solidFill>
                <a:srgbClr val="0066CC"/>
              </a:solidFill>
            </a:endParaRPr>
          </a:p>
        </p:txBody>
      </p:sp>
      <p:sp>
        <p:nvSpPr>
          <p:cNvPr id="9221" name="Rectangle 2"/>
          <p:cNvSpPr>
            <a:spLocks noGrp="1" noChangeArrowheads="1"/>
          </p:cNvSpPr>
          <p:nvPr>
            <p:ph type="title"/>
          </p:nvPr>
        </p:nvSpPr>
        <p:spPr/>
        <p:txBody>
          <a:bodyPr/>
          <a:lstStyle/>
          <a:p>
            <a:pPr eaLnBrk="1" hangingPunct="1"/>
            <a:r>
              <a:rPr lang="fi-FI" altLang="fi-FI" smtClean="0"/>
              <a:t>JOUKKUEEN OTTELUKOKOONPANO</a:t>
            </a:r>
          </a:p>
        </p:txBody>
      </p:sp>
      <p:sp>
        <p:nvSpPr>
          <p:cNvPr id="21507" name="Rectangle 3"/>
          <p:cNvSpPr>
            <a:spLocks noGrp="1" noChangeArrowheads="1"/>
          </p:cNvSpPr>
          <p:nvPr>
            <p:ph type="body" idx="1"/>
          </p:nvPr>
        </p:nvSpPr>
        <p:spPr>
          <a:xfrm>
            <a:off x="631825" y="1628775"/>
            <a:ext cx="8420100" cy="4114800"/>
          </a:xfrm>
        </p:spPr>
        <p:txBody>
          <a:bodyPr/>
          <a:lstStyle/>
          <a:p>
            <a:pPr eaLnBrk="1" hangingPunct="1">
              <a:defRPr/>
            </a:pPr>
            <a:r>
              <a:rPr lang="fi-FI" altLang="fi-FI" sz="1800" dirty="0" smtClean="0"/>
              <a:t>Ottelukokoonpanossa valitaan pelaajan</a:t>
            </a:r>
          </a:p>
          <a:p>
            <a:pPr marL="0" indent="0" eaLnBrk="1" hangingPunct="1">
              <a:buFontTx/>
              <a:buNone/>
              <a:defRPr/>
            </a:pPr>
            <a:r>
              <a:rPr lang="fi-FI" altLang="fi-FI" sz="1800" dirty="0" smtClean="0"/>
              <a:t>      </a:t>
            </a:r>
            <a:r>
              <a:rPr lang="fi-FI" altLang="fi-FI" sz="1800" dirty="0" smtClean="0">
                <a:solidFill>
                  <a:srgbClr val="FF0000"/>
                </a:solidFill>
              </a:rPr>
              <a:t>pelipaikka ja kentällinen (1-4)</a:t>
            </a:r>
          </a:p>
          <a:p>
            <a:pPr marL="0" indent="0" eaLnBrk="1" hangingPunct="1">
              <a:buFontTx/>
              <a:buNone/>
              <a:defRPr/>
            </a:pPr>
            <a:r>
              <a:rPr lang="fi-FI" altLang="fi-FI" sz="1800" dirty="0" smtClean="0">
                <a:solidFill>
                  <a:srgbClr val="FF0000"/>
                </a:solidFill>
              </a:rPr>
              <a:t>      </a:t>
            </a:r>
            <a:r>
              <a:rPr lang="fi-FI" altLang="fi-FI" sz="1800" u="sng" dirty="0" smtClean="0"/>
              <a:t>Tarvittaessa korjaa pelinumero</a:t>
            </a:r>
            <a:endParaRPr lang="fi-FI" altLang="fi-FI" sz="1800" dirty="0" smtClean="0"/>
          </a:p>
          <a:p>
            <a:pPr eaLnBrk="1" hangingPunct="1">
              <a:defRPr/>
            </a:pPr>
            <a:r>
              <a:rPr lang="fi-FI" altLang="fi-FI" sz="1800" dirty="0" smtClean="0"/>
              <a:t>Jos valitaan virheellinen pelaaja kokoon</a:t>
            </a:r>
          </a:p>
          <a:p>
            <a:pPr marL="0" indent="0" eaLnBrk="1" hangingPunct="1">
              <a:buFontTx/>
              <a:buNone/>
              <a:defRPr/>
            </a:pPr>
            <a:r>
              <a:rPr lang="fi-FI" altLang="fi-FI" sz="1800" dirty="0" smtClean="0"/>
              <a:t>      panoon, niin rasti ruutuun ja ”Poista valitut pelaajat”</a:t>
            </a:r>
          </a:p>
          <a:p>
            <a:pPr eaLnBrk="1" hangingPunct="1">
              <a:defRPr/>
            </a:pPr>
            <a:r>
              <a:rPr lang="fi-FI" altLang="fi-FI" sz="1800" dirty="0" smtClean="0">
                <a:solidFill>
                  <a:srgbClr val="FF0000"/>
                </a:solidFill>
              </a:rPr>
              <a:t>Tarkista vielä, ettei samassa ketjussa samalla </a:t>
            </a:r>
          </a:p>
          <a:p>
            <a:pPr marL="0" indent="0" eaLnBrk="1" hangingPunct="1">
              <a:buFontTx/>
              <a:buNone/>
              <a:defRPr/>
            </a:pPr>
            <a:r>
              <a:rPr lang="fi-FI" altLang="fi-FI" sz="1800" dirty="0" smtClean="0">
                <a:solidFill>
                  <a:srgbClr val="FF0000"/>
                </a:solidFill>
              </a:rPr>
              <a:t>      pelipaikalla ole kahta pelaajaa. </a:t>
            </a:r>
          </a:p>
          <a:p>
            <a:pPr marL="0" indent="0" eaLnBrk="1" hangingPunct="1">
              <a:buFontTx/>
              <a:buNone/>
              <a:defRPr/>
            </a:pPr>
            <a:r>
              <a:rPr lang="fi-FI" altLang="fi-FI" sz="1800" dirty="0"/>
              <a:t> </a:t>
            </a:r>
            <a:r>
              <a:rPr lang="fi-FI" altLang="fi-FI" sz="1800" dirty="0" smtClean="0"/>
              <a:t>     Maalivahdit kenttiin 1 (aloittava)					 </a:t>
            </a:r>
          </a:p>
          <a:p>
            <a:pPr marL="0" indent="0" eaLnBrk="1" hangingPunct="1">
              <a:buFontTx/>
              <a:buNone/>
              <a:defRPr/>
            </a:pPr>
            <a:r>
              <a:rPr lang="fi-FI" altLang="fi-FI" sz="1800" dirty="0"/>
              <a:t> </a:t>
            </a:r>
            <a:r>
              <a:rPr lang="fi-FI" altLang="fi-FI" sz="1800" dirty="0" smtClean="0"/>
              <a:t>   		</a:t>
            </a:r>
            <a:r>
              <a:rPr lang="fi-FI" altLang="fi-FI" sz="1800" dirty="0" smtClean="0">
                <a:solidFill>
                  <a:srgbClr val="FF0000"/>
                </a:solidFill>
              </a:rPr>
              <a:t>         4</a:t>
            </a:r>
            <a:r>
              <a:rPr lang="fi-FI" altLang="fi-FI" sz="1800" dirty="0" smtClean="0"/>
              <a:t> (varamaalivahti)</a:t>
            </a:r>
          </a:p>
          <a:p>
            <a:pPr eaLnBrk="1" hangingPunct="1">
              <a:defRPr/>
            </a:pPr>
            <a:r>
              <a:rPr lang="fi-FI" altLang="fi-FI" sz="1800" dirty="0"/>
              <a:t>Kun kokoonpano on kunnossa, paina</a:t>
            </a:r>
          </a:p>
          <a:p>
            <a:pPr marL="0" indent="0" eaLnBrk="1" hangingPunct="1">
              <a:buFontTx/>
              <a:buNone/>
              <a:defRPr/>
            </a:pPr>
            <a:r>
              <a:rPr lang="fi-FI" altLang="fi-FI" sz="1800" dirty="0"/>
              <a:t>     ”Tallenna kokoonpano”. </a:t>
            </a:r>
          </a:p>
          <a:p>
            <a:pPr marL="0" indent="0" eaLnBrk="1" hangingPunct="1">
              <a:buFontTx/>
              <a:buNone/>
              <a:defRPr/>
            </a:pPr>
            <a:r>
              <a:rPr lang="fi-FI" altLang="fi-FI" sz="1800" dirty="0"/>
              <a:t>      </a:t>
            </a:r>
            <a:r>
              <a:rPr lang="fi-FI" altLang="fi-FI" sz="1800" dirty="0" err="1"/>
              <a:t>Huom.Tiedot</a:t>
            </a:r>
            <a:r>
              <a:rPr lang="fi-FI" altLang="fi-FI" sz="1800" dirty="0"/>
              <a:t> tallentuvat myös peruskokoonpanoon</a:t>
            </a:r>
            <a:endParaRPr lang="fi-FI" altLang="fi-FI" sz="1800" dirty="0" smtClean="0"/>
          </a:p>
        </p:txBody>
      </p:sp>
      <p:pic>
        <p:nvPicPr>
          <p:cNvPr id="9223" name="Kuva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1738" y="1196975"/>
            <a:ext cx="265906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uora nuoliyhdysviiva 3"/>
          <p:cNvCxnSpPr>
            <a:cxnSpLocks noChangeShapeType="1"/>
          </p:cNvCxnSpPr>
          <p:nvPr/>
        </p:nvCxnSpPr>
        <p:spPr bwMode="auto">
          <a:xfrm>
            <a:off x="5808663" y="3429000"/>
            <a:ext cx="2305050" cy="0"/>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uora nuoliyhdysviiva 12"/>
          <p:cNvCxnSpPr>
            <a:cxnSpLocks noChangeShapeType="1"/>
          </p:cNvCxnSpPr>
          <p:nvPr/>
        </p:nvCxnSpPr>
        <p:spPr bwMode="auto">
          <a:xfrm>
            <a:off x="5307013" y="3716338"/>
            <a:ext cx="2305050" cy="0"/>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uora nuoliyhdysviiva 13"/>
          <p:cNvCxnSpPr>
            <a:cxnSpLocks noChangeShapeType="1"/>
          </p:cNvCxnSpPr>
          <p:nvPr/>
        </p:nvCxnSpPr>
        <p:spPr bwMode="auto">
          <a:xfrm flipV="1">
            <a:off x="3419475" y="1700213"/>
            <a:ext cx="3333750" cy="3384550"/>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uora nuoliyhdysviiva 10"/>
          <p:cNvCxnSpPr>
            <a:cxnSpLocks noChangeShapeType="1"/>
          </p:cNvCxnSpPr>
          <p:nvPr/>
        </p:nvCxnSpPr>
        <p:spPr bwMode="auto">
          <a:xfrm>
            <a:off x="4154488" y="2132856"/>
            <a:ext cx="3457575" cy="0"/>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uora nuoliyhdysviiva 14"/>
          <p:cNvCxnSpPr>
            <a:cxnSpLocks noChangeShapeType="1"/>
          </p:cNvCxnSpPr>
          <p:nvPr/>
        </p:nvCxnSpPr>
        <p:spPr bwMode="auto">
          <a:xfrm>
            <a:off x="4222524" y="2492896"/>
            <a:ext cx="4186860" cy="0"/>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06690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1000"/>
                                        <p:tgtEl>
                                          <p:spTgt spid="21507">
                                            <p:txEl>
                                              <p:pRg st="1" end="1"/>
                                            </p:txEl>
                                          </p:spTgt>
                                        </p:tgtEl>
                                      </p:cBhvr>
                                    </p:animEffect>
                                    <p:anim calcmode="lin" valueType="num">
                                      <p:cBhvr>
                                        <p:cTn id="13"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par>
                          <p:cTn id="15" fill="hold" nodeType="withGroup">
                            <p:stCondLst>
                              <p:cond delay="1000"/>
                            </p:stCondLst>
                            <p:childTnLst>
                              <p:par>
                                <p:cTn id="16" presetID="16" presetClass="entr" presetSubtype="2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animEffect transition="in" filter="fade">
                                      <p:cBhvr>
                                        <p:cTn id="23" dur="1000"/>
                                        <p:tgtEl>
                                          <p:spTgt spid="21507">
                                            <p:txEl>
                                              <p:pRg st="2" end="2"/>
                                            </p:txEl>
                                          </p:spTgt>
                                        </p:tgtEl>
                                      </p:cBhvr>
                                    </p:animEffect>
                                    <p:anim calcmode="lin" valueType="num">
                                      <p:cBhvr>
                                        <p:cTn id="24"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par>
                          <p:cTn id="26" fill="hold" nodeType="withGroup">
                            <p:stCondLst>
                              <p:cond delay="1000"/>
                            </p:stCondLst>
                            <p:childTnLst>
                              <p:par>
                                <p:cTn id="27" presetID="16" presetClass="entr" presetSubtype="26"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1507">
                                            <p:txEl>
                                              <p:pRg st="3" end="3"/>
                                            </p:txEl>
                                          </p:spTgt>
                                        </p:tgtEl>
                                        <p:attrNameLst>
                                          <p:attrName>style.visibility</p:attrName>
                                        </p:attrNameLst>
                                      </p:cBhvr>
                                      <p:to>
                                        <p:strVal val="visible"/>
                                      </p:to>
                                    </p:set>
                                    <p:animEffect transition="in" filter="fade">
                                      <p:cBhvr>
                                        <p:cTn id="34" dur="1000"/>
                                        <p:tgtEl>
                                          <p:spTgt spid="21507">
                                            <p:txEl>
                                              <p:pRg st="3" end="3"/>
                                            </p:txEl>
                                          </p:spTgt>
                                        </p:tgtEl>
                                      </p:cBhvr>
                                    </p:animEffect>
                                    <p:anim calcmode="lin" valueType="num">
                                      <p:cBhvr>
                                        <p:cTn id="35"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1507">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1507">
                                            <p:txEl>
                                              <p:pRg st="4" end="4"/>
                                            </p:txEl>
                                          </p:spTgt>
                                        </p:tgtEl>
                                        <p:attrNameLst>
                                          <p:attrName>style.visibility</p:attrName>
                                        </p:attrNameLst>
                                      </p:cBhvr>
                                      <p:to>
                                        <p:strVal val="visible"/>
                                      </p:to>
                                    </p:set>
                                    <p:animEffect transition="in" filter="fade">
                                      <p:cBhvr>
                                        <p:cTn id="39" dur="1000"/>
                                        <p:tgtEl>
                                          <p:spTgt spid="21507">
                                            <p:txEl>
                                              <p:pRg st="4" end="4"/>
                                            </p:txEl>
                                          </p:spTgt>
                                        </p:tgtEl>
                                      </p:cBhvr>
                                    </p:animEffect>
                                    <p:anim calcmode="lin" valueType="num">
                                      <p:cBhvr>
                                        <p:cTn id="40"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15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nodeType="clickEffect">
                                  <p:stCondLst>
                                    <p:cond delay="0"/>
                                  </p:stCondLst>
                                  <p:childTnLst>
                                    <p:set>
                                      <p:cBhvr>
                                        <p:cTn id="45" dur="1" fill="hold">
                                          <p:stCondLst>
                                            <p:cond delay="0"/>
                                          </p:stCondLst>
                                        </p:cTn>
                                        <p:tgtEl>
                                          <p:spTgt spid="21507">
                                            <p:txEl>
                                              <p:pRg st="5" end="5"/>
                                            </p:txEl>
                                          </p:spTgt>
                                        </p:tgtEl>
                                        <p:attrNameLst>
                                          <p:attrName>style.visibility</p:attrName>
                                        </p:attrNameLst>
                                      </p:cBhvr>
                                      <p:to>
                                        <p:strVal val="visible"/>
                                      </p:to>
                                    </p:set>
                                    <p:animEffect transition="in" filter="fade">
                                      <p:cBhvr>
                                        <p:cTn id="46" dur="1000"/>
                                        <p:tgtEl>
                                          <p:spTgt spid="21507">
                                            <p:txEl>
                                              <p:pRg st="5" end="5"/>
                                            </p:txEl>
                                          </p:spTgt>
                                        </p:tgtEl>
                                      </p:cBhvr>
                                    </p:animEffect>
                                    <p:anim calcmode="lin" valueType="num">
                                      <p:cBhvr>
                                        <p:cTn id="47" dur="10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21507">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1507">
                                            <p:txEl>
                                              <p:pRg st="6" end="6"/>
                                            </p:txEl>
                                          </p:spTgt>
                                        </p:tgtEl>
                                        <p:attrNameLst>
                                          <p:attrName>style.visibility</p:attrName>
                                        </p:attrNameLst>
                                      </p:cBhvr>
                                      <p:to>
                                        <p:strVal val="visible"/>
                                      </p:to>
                                    </p:set>
                                    <p:animEffect transition="in" filter="fade">
                                      <p:cBhvr>
                                        <p:cTn id="51" dur="1000"/>
                                        <p:tgtEl>
                                          <p:spTgt spid="21507">
                                            <p:txEl>
                                              <p:pRg st="6" end="6"/>
                                            </p:txEl>
                                          </p:spTgt>
                                        </p:tgtEl>
                                      </p:cBhvr>
                                    </p:animEffect>
                                    <p:anim calcmode="lin" valueType="num">
                                      <p:cBhvr>
                                        <p:cTn id="52" dur="10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21507">
                                            <p:txEl>
                                              <p:pRg st="6" end="6"/>
                                            </p:txEl>
                                          </p:spTgt>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1000"/>
                            </p:stCondLst>
                            <p:childTnLst>
                              <p:par>
                                <p:cTn id="55" presetID="16" presetClass="entr" presetSubtype="21" fill="hold" nodeType="afterEffect">
                                  <p:stCondLst>
                                    <p:cond delay="250"/>
                                  </p:stCondLst>
                                  <p:childTnLst>
                                    <p:set>
                                      <p:cBhvr>
                                        <p:cTn id="56" dur="1" fill="hold">
                                          <p:stCondLst>
                                            <p:cond delay="0"/>
                                          </p:stCondLst>
                                        </p:cTn>
                                        <p:tgtEl>
                                          <p:spTgt spid="4"/>
                                        </p:tgtEl>
                                        <p:attrNameLst>
                                          <p:attrName>style.visibility</p:attrName>
                                        </p:attrNameLst>
                                      </p:cBhvr>
                                      <p:to>
                                        <p:strVal val="visible"/>
                                      </p:to>
                                    </p:set>
                                    <p:animEffect transition="in" filter="barn(inVertical)">
                                      <p:cBhvr>
                                        <p:cTn id="57" dur="500"/>
                                        <p:tgtEl>
                                          <p:spTgt spid="4"/>
                                        </p:tgtEl>
                                      </p:cBhvr>
                                    </p:animEffect>
                                  </p:childTnLst>
                                </p:cTn>
                              </p:par>
                            </p:childTnLst>
                          </p:cTn>
                        </p:par>
                        <p:par>
                          <p:cTn id="58" fill="hold" nodeType="afterGroup">
                            <p:stCondLst>
                              <p:cond delay="1750"/>
                            </p:stCondLst>
                            <p:childTnLst>
                              <p:par>
                                <p:cTn id="59" presetID="16" presetClass="entr" presetSubtype="21" fill="hold" nodeType="afterEffect">
                                  <p:stCondLst>
                                    <p:cond delay="500"/>
                                  </p:stCondLst>
                                  <p:childTnLst>
                                    <p:set>
                                      <p:cBhvr>
                                        <p:cTn id="60" dur="1" fill="hold">
                                          <p:stCondLst>
                                            <p:cond delay="0"/>
                                          </p:stCondLst>
                                        </p:cTn>
                                        <p:tgtEl>
                                          <p:spTgt spid="13"/>
                                        </p:tgtEl>
                                        <p:attrNameLst>
                                          <p:attrName>style.visibility</p:attrName>
                                        </p:attrNameLst>
                                      </p:cBhvr>
                                      <p:to>
                                        <p:strVal val="visible"/>
                                      </p:to>
                                    </p:set>
                                    <p:animEffect transition="in" filter="barn(inVertical)">
                                      <p:cBhvr>
                                        <p:cTn id="61" dur="500"/>
                                        <p:tgtEl>
                                          <p:spTgt spid="1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2" presetClass="entr" presetSubtype="0" fill="hold" nodeType="clickEffect">
                                  <p:stCondLst>
                                    <p:cond delay="0"/>
                                  </p:stCondLst>
                                  <p:childTnLst>
                                    <p:set>
                                      <p:cBhvr>
                                        <p:cTn id="65" dur="1" fill="hold">
                                          <p:stCondLst>
                                            <p:cond delay="0"/>
                                          </p:stCondLst>
                                        </p:cTn>
                                        <p:tgtEl>
                                          <p:spTgt spid="21507">
                                            <p:txEl>
                                              <p:pRg st="7" end="7"/>
                                            </p:txEl>
                                          </p:spTgt>
                                        </p:tgtEl>
                                        <p:attrNameLst>
                                          <p:attrName>style.visibility</p:attrName>
                                        </p:attrNameLst>
                                      </p:cBhvr>
                                      <p:to>
                                        <p:strVal val="visible"/>
                                      </p:to>
                                    </p:set>
                                    <p:animEffect transition="in" filter="fade">
                                      <p:cBhvr>
                                        <p:cTn id="66" dur="1000"/>
                                        <p:tgtEl>
                                          <p:spTgt spid="21507">
                                            <p:txEl>
                                              <p:pRg st="7" end="7"/>
                                            </p:txEl>
                                          </p:spTgt>
                                        </p:tgtEl>
                                      </p:cBhvr>
                                    </p:animEffect>
                                    <p:anim calcmode="lin" valueType="num">
                                      <p:cBhvr>
                                        <p:cTn id="67" dur="10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507">
                                            <p:txEl>
                                              <p:pRg st="7" end="7"/>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1507">
                                            <p:txEl>
                                              <p:pRg st="8" end="8"/>
                                            </p:txEl>
                                          </p:spTgt>
                                        </p:tgtEl>
                                        <p:attrNameLst>
                                          <p:attrName>style.visibility</p:attrName>
                                        </p:attrNameLst>
                                      </p:cBhvr>
                                      <p:to>
                                        <p:strVal val="visible"/>
                                      </p:to>
                                    </p:set>
                                    <p:animEffect transition="in" filter="fade">
                                      <p:cBhvr>
                                        <p:cTn id="71" dur="1000"/>
                                        <p:tgtEl>
                                          <p:spTgt spid="21507">
                                            <p:txEl>
                                              <p:pRg st="8" end="8"/>
                                            </p:txEl>
                                          </p:spTgt>
                                        </p:tgtEl>
                                      </p:cBhvr>
                                    </p:animEffect>
                                    <p:anim calcmode="lin" valueType="num">
                                      <p:cBhvr>
                                        <p:cTn id="72" dur="10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p:cTn id="73" dur="1000" fill="hold"/>
                                        <p:tgtEl>
                                          <p:spTgt spid="2150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42" presetClass="entr" presetSubtype="0" fill="hold" nodeType="clickEffect">
                                  <p:stCondLst>
                                    <p:cond delay="0"/>
                                  </p:stCondLst>
                                  <p:childTnLst>
                                    <p:set>
                                      <p:cBhvr>
                                        <p:cTn id="77" dur="1" fill="hold">
                                          <p:stCondLst>
                                            <p:cond delay="0"/>
                                          </p:stCondLst>
                                        </p:cTn>
                                        <p:tgtEl>
                                          <p:spTgt spid="21507">
                                            <p:txEl>
                                              <p:pRg st="9" end="9"/>
                                            </p:txEl>
                                          </p:spTgt>
                                        </p:tgtEl>
                                        <p:attrNameLst>
                                          <p:attrName>style.visibility</p:attrName>
                                        </p:attrNameLst>
                                      </p:cBhvr>
                                      <p:to>
                                        <p:strVal val="visible"/>
                                      </p:to>
                                    </p:set>
                                    <p:animEffect transition="in" filter="fade">
                                      <p:cBhvr>
                                        <p:cTn id="78" dur="1000"/>
                                        <p:tgtEl>
                                          <p:spTgt spid="21507">
                                            <p:txEl>
                                              <p:pRg st="9" end="9"/>
                                            </p:txEl>
                                          </p:spTgt>
                                        </p:tgtEl>
                                      </p:cBhvr>
                                    </p:animEffect>
                                    <p:anim calcmode="lin" valueType="num">
                                      <p:cBhvr>
                                        <p:cTn id="79" dur="10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p:cTn id="80" dur="1000" fill="hold"/>
                                        <p:tgtEl>
                                          <p:spTgt spid="21507">
                                            <p:txEl>
                                              <p:pRg st="9" end="9"/>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1507">
                                            <p:txEl>
                                              <p:pRg st="10" end="10"/>
                                            </p:txEl>
                                          </p:spTgt>
                                        </p:tgtEl>
                                        <p:attrNameLst>
                                          <p:attrName>style.visibility</p:attrName>
                                        </p:attrNameLst>
                                      </p:cBhvr>
                                      <p:to>
                                        <p:strVal val="visible"/>
                                      </p:to>
                                    </p:set>
                                    <p:animEffect transition="in" filter="fade">
                                      <p:cBhvr>
                                        <p:cTn id="83" dur="1000"/>
                                        <p:tgtEl>
                                          <p:spTgt spid="21507">
                                            <p:txEl>
                                              <p:pRg st="10" end="10"/>
                                            </p:txEl>
                                          </p:spTgt>
                                        </p:tgtEl>
                                      </p:cBhvr>
                                    </p:animEffect>
                                    <p:anim calcmode="lin" valueType="num">
                                      <p:cBhvr>
                                        <p:cTn id="84" dur="10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p:cTn id="85" dur="1000" fill="hold"/>
                                        <p:tgtEl>
                                          <p:spTgt spid="21507">
                                            <p:txEl>
                                              <p:pRg st="10" end="10"/>
                                            </p:txEl>
                                          </p:spTgt>
                                        </p:tgtEl>
                                        <p:attrNameLst>
                                          <p:attrName>ppt_y</p:attrName>
                                        </p:attrNameLst>
                                      </p:cBhvr>
                                      <p:tavLst>
                                        <p:tav tm="0">
                                          <p:val>
                                            <p:strVal val="#ppt_y+.1"/>
                                          </p:val>
                                        </p:tav>
                                        <p:tav tm="100000">
                                          <p:val>
                                            <p:strVal val="#ppt_y"/>
                                          </p:val>
                                        </p:tav>
                                      </p:tavLst>
                                    </p:anim>
                                  </p:childTnLst>
                                </p:cTn>
                              </p:par>
                              <p:par>
                                <p:cTn id="86" presetID="22" presetClass="entr" presetSubtype="4" fill="hold"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down)">
                                      <p:cBhvr>
                                        <p:cTn id="88" dur="500"/>
                                        <p:tgtEl>
                                          <p:spTgt spid="14"/>
                                        </p:tgtEl>
                                      </p:cBhvr>
                                    </p:animEffect>
                                  </p:childTnLst>
                                </p:cTn>
                              </p:par>
                            </p:childTnLst>
                          </p:cTn>
                        </p:par>
                        <p:par>
                          <p:cTn id="89" fill="hold">
                            <p:stCondLst>
                              <p:cond delay="1000"/>
                            </p:stCondLst>
                            <p:childTnLst>
                              <p:par>
                                <p:cTn id="90" presetID="42" presetClass="entr" presetSubtype="0" fill="hold" nodeType="afterEffect">
                                  <p:stCondLst>
                                    <p:cond delay="0"/>
                                  </p:stCondLst>
                                  <p:childTnLst>
                                    <p:set>
                                      <p:cBhvr>
                                        <p:cTn id="91" dur="1" fill="hold">
                                          <p:stCondLst>
                                            <p:cond delay="0"/>
                                          </p:stCondLst>
                                        </p:cTn>
                                        <p:tgtEl>
                                          <p:spTgt spid="21507">
                                            <p:txEl>
                                              <p:pRg st="11" end="11"/>
                                            </p:txEl>
                                          </p:spTgt>
                                        </p:tgtEl>
                                        <p:attrNameLst>
                                          <p:attrName>style.visibility</p:attrName>
                                        </p:attrNameLst>
                                      </p:cBhvr>
                                      <p:to>
                                        <p:strVal val="visible"/>
                                      </p:to>
                                    </p:set>
                                    <p:animEffect transition="in" filter="fade">
                                      <p:cBhvr>
                                        <p:cTn id="92" dur="1000"/>
                                        <p:tgtEl>
                                          <p:spTgt spid="21507">
                                            <p:txEl>
                                              <p:pRg st="11" end="11"/>
                                            </p:txEl>
                                          </p:spTgt>
                                        </p:tgtEl>
                                      </p:cBhvr>
                                    </p:animEffect>
                                    <p:anim calcmode="lin" valueType="num">
                                      <p:cBhvr>
                                        <p:cTn id="93" dur="1000" fill="hold"/>
                                        <p:tgtEl>
                                          <p:spTgt spid="21507">
                                            <p:txEl>
                                              <p:pRg st="11" end="11"/>
                                            </p:txEl>
                                          </p:spTgt>
                                        </p:tgtEl>
                                        <p:attrNameLst>
                                          <p:attrName>ppt_x</p:attrName>
                                        </p:attrNameLst>
                                      </p:cBhvr>
                                      <p:tavLst>
                                        <p:tav tm="0">
                                          <p:val>
                                            <p:strVal val="#ppt_x"/>
                                          </p:val>
                                        </p:tav>
                                        <p:tav tm="100000">
                                          <p:val>
                                            <p:strVal val="#ppt_x"/>
                                          </p:val>
                                        </p:tav>
                                      </p:tavLst>
                                    </p:anim>
                                    <p:anim calcmode="lin" valueType="num">
                                      <p:cBhvr>
                                        <p:cTn id="94" dur="1000" fill="hold"/>
                                        <p:tgtEl>
                                          <p:spTgt spid="2150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7D8A48C9-608F-4CF8-8365-C157FA67B09A}"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9219"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9220"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89515D55-F682-47C8-A38E-CB1D8243C6A9}" type="slidenum">
              <a:rPr lang="fi-FI" altLang="fi-FI" sz="1000" smtClean="0">
                <a:solidFill>
                  <a:srgbClr val="0066CC"/>
                </a:solidFill>
              </a:rPr>
              <a:pPr>
                <a:spcBef>
                  <a:spcPct val="0"/>
                </a:spcBef>
                <a:buFontTx/>
                <a:buNone/>
              </a:pPr>
              <a:t>17</a:t>
            </a:fld>
            <a:endParaRPr lang="fi-FI" altLang="fi-FI" sz="1000" smtClean="0">
              <a:solidFill>
                <a:srgbClr val="0066CC"/>
              </a:solidFill>
            </a:endParaRPr>
          </a:p>
        </p:txBody>
      </p:sp>
      <p:sp>
        <p:nvSpPr>
          <p:cNvPr id="9221" name="Rectangle 2"/>
          <p:cNvSpPr>
            <a:spLocks noGrp="1" noChangeArrowheads="1"/>
          </p:cNvSpPr>
          <p:nvPr>
            <p:ph type="title"/>
          </p:nvPr>
        </p:nvSpPr>
        <p:spPr/>
        <p:txBody>
          <a:bodyPr/>
          <a:lstStyle/>
          <a:p>
            <a:pPr eaLnBrk="1" hangingPunct="1"/>
            <a:r>
              <a:rPr lang="fi-FI" altLang="fi-FI" dirty="0" smtClean="0"/>
              <a:t>JOUKKUEEN PELAAJALUETTELO</a:t>
            </a:r>
          </a:p>
        </p:txBody>
      </p:sp>
      <p:sp>
        <p:nvSpPr>
          <p:cNvPr id="21507" name="Rectangle 3"/>
          <p:cNvSpPr>
            <a:spLocks noGrp="1" noChangeArrowheads="1"/>
          </p:cNvSpPr>
          <p:nvPr>
            <p:ph type="body" idx="1"/>
          </p:nvPr>
        </p:nvSpPr>
        <p:spPr>
          <a:xfrm>
            <a:off x="631825" y="1628775"/>
            <a:ext cx="8420100" cy="4114800"/>
          </a:xfrm>
        </p:spPr>
        <p:txBody>
          <a:bodyPr/>
          <a:lstStyle/>
          <a:p>
            <a:pPr eaLnBrk="1" hangingPunct="1">
              <a:defRPr/>
            </a:pPr>
            <a:r>
              <a:rPr lang="fi-FI" altLang="fi-FI" sz="1800" dirty="0" smtClean="0"/>
              <a:t>Tulosta pelaajalista (t) valmiiksi mukaan</a:t>
            </a:r>
          </a:p>
          <a:p>
            <a:pPr marL="0" indent="0" eaLnBrk="1" hangingPunct="1">
              <a:buFontTx/>
              <a:buNone/>
              <a:defRPr/>
            </a:pPr>
            <a:r>
              <a:rPr lang="fi-FI" altLang="fi-FI" sz="1800" dirty="0" smtClean="0">
                <a:solidFill>
                  <a:srgbClr val="FF0000"/>
                </a:solidFill>
              </a:rPr>
              <a:t>      </a:t>
            </a:r>
            <a:r>
              <a:rPr lang="fi-FI" altLang="fi-FI" sz="1800" u="sng" dirty="0" smtClean="0"/>
              <a:t>Tummennetut pelaajat ovat kokoonpanossa</a:t>
            </a:r>
          </a:p>
          <a:p>
            <a:pPr marL="0" indent="0" eaLnBrk="1" hangingPunct="1">
              <a:buFontTx/>
              <a:buNone/>
              <a:defRPr/>
            </a:pPr>
            <a:endParaRPr lang="fi-FI" altLang="fi-FI" sz="1800" u="sng" dirty="0"/>
          </a:p>
          <a:p>
            <a:pPr marL="0" indent="0" eaLnBrk="1" hangingPunct="1">
              <a:buFontTx/>
              <a:buNone/>
              <a:defRPr/>
            </a:pPr>
            <a:endParaRPr lang="fi-FI" altLang="fi-FI" sz="1800" dirty="0" smtClean="0"/>
          </a:p>
          <a:p>
            <a:pPr marL="0" indent="0" eaLnBrk="1" hangingPunct="1">
              <a:buFontTx/>
              <a:buNone/>
              <a:defRPr/>
            </a:pPr>
            <a:endParaRPr lang="fi-FI" altLang="fi-FI" sz="1800" dirty="0"/>
          </a:p>
          <a:p>
            <a:pPr marL="0" indent="0" eaLnBrk="1" hangingPunct="1">
              <a:buFontTx/>
              <a:buNone/>
              <a:defRPr/>
            </a:pPr>
            <a:endParaRPr lang="fi-FI" altLang="fi-FI" sz="1800" dirty="0" smtClean="0"/>
          </a:p>
          <a:p>
            <a:pPr marL="0" indent="0" eaLnBrk="1" hangingPunct="1">
              <a:buFontTx/>
              <a:buNone/>
              <a:defRPr/>
            </a:pPr>
            <a:endParaRPr lang="fi-FI" altLang="fi-FI" sz="1800" dirty="0"/>
          </a:p>
          <a:p>
            <a:pPr marL="0" indent="0" eaLnBrk="1" hangingPunct="1">
              <a:buFontTx/>
              <a:buNone/>
              <a:defRPr/>
            </a:pPr>
            <a:endParaRPr lang="fi-FI" altLang="fi-FI" sz="1800" dirty="0" smtClean="0"/>
          </a:p>
          <a:p>
            <a:pPr marL="0" indent="0" eaLnBrk="1" hangingPunct="1">
              <a:buFontTx/>
              <a:buNone/>
              <a:defRPr/>
            </a:pPr>
            <a:endParaRPr lang="fi-FI" altLang="fi-FI" sz="1800" dirty="0" smtClean="0"/>
          </a:p>
          <a:p>
            <a:pPr eaLnBrk="1" hangingPunct="1">
              <a:defRPr/>
            </a:pPr>
            <a:r>
              <a:rPr lang="fi-FI" altLang="fi-FI" sz="1800" dirty="0" smtClean="0"/>
              <a:t>Allekirjoita pelaajaluettelo ja anna se hyvissä</a:t>
            </a:r>
          </a:p>
          <a:p>
            <a:pPr marL="0" indent="0" eaLnBrk="1" hangingPunct="1">
              <a:buNone/>
              <a:defRPr/>
            </a:pPr>
            <a:r>
              <a:rPr lang="fi-FI" altLang="fi-FI" sz="1800" dirty="0" smtClean="0"/>
              <a:t>      ajoin </a:t>
            </a:r>
            <a:r>
              <a:rPr lang="fi-FI" altLang="fi-FI" sz="1800" dirty="0" err="1" smtClean="0"/>
              <a:t>TiTua</a:t>
            </a:r>
            <a:r>
              <a:rPr lang="fi-FI" altLang="fi-FI" sz="1800" dirty="0" smtClean="0"/>
              <a:t> hoitavalle henkilölle</a:t>
            </a:r>
          </a:p>
          <a:p>
            <a:pPr marL="0" indent="0" eaLnBrk="1" hangingPunct="1">
              <a:buNone/>
              <a:defRPr/>
            </a:pPr>
            <a:r>
              <a:rPr lang="fi-FI" altLang="fi-FI" sz="1800" dirty="0" smtClean="0"/>
              <a:t>	</a:t>
            </a:r>
          </a:p>
        </p:txBody>
      </p:sp>
      <p:pic>
        <p:nvPicPr>
          <p:cNvPr id="51203" name="Picture 3" descr="C:\Users\Acer\Documents\screenshots\38screen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112" y="663606"/>
            <a:ext cx="2016224" cy="164235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uora nuoliyhdysviiva 3"/>
          <p:cNvCxnSpPr>
            <a:cxnSpLocks noChangeShapeType="1"/>
          </p:cNvCxnSpPr>
          <p:nvPr/>
        </p:nvCxnSpPr>
        <p:spPr bwMode="auto">
          <a:xfrm flipV="1">
            <a:off x="5169024" y="1772816"/>
            <a:ext cx="1368152" cy="72008"/>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uora nuoliyhdysviiva 14"/>
          <p:cNvCxnSpPr>
            <a:cxnSpLocks noChangeShapeType="1"/>
          </p:cNvCxnSpPr>
          <p:nvPr/>
        </p:nvCxnSpPr>
        <p:spPr bwMode="auto">
          <a:xfrm>
            <a:off x="5169024" y="1844824"/>
            <a:ext cx="1368152" cy="144016"/>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1204" name="Picture 4" descr="C:\Users\Acer\Documents\screenshots\41screen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3120" y="2420888"/>
            <a:ext cx="2597665" cy="318745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uora nuoliyhdysviiva 12"/>
          <p:cNvCxnSpPr>
            <a:cxnSpLocks noChangeShapeType="1"/>
          </p:cNvCxnSpPr>
          <p:nvPr/>
        </p:nvCxnSpPr>
        <p:spPr bwMode="auto">
          <a:xfrm>
            <a:off x="5745088" y="4797152"/>
            <a:ext cx="1440557" cy="216024"/>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uora nuoliyhdysviiva 13"/>
          <p:cNvCxnSpPr>
            <a:cxnSpLocks noChangeShapeType="1"/>
          </p:cNvCxnSpPr>
          <p:nvPr/>
        </p:nvCxnSpPr>
        <p:spPr bwMode="auto">
          <a:xfrm>
            <a:off x="3944888" y="2305961"/>
            <a:ext cx="2160240" cy="907015"/>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211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42" presetClass="entr" presetSubtype="0" fill="hold" nodeType="withEffect">
                                  <p:stCondLst>
                                    <p:cond delay="0"/>
                                  </p:stCondLst>
                                  <p:childTnLst>
                                    <p:set>
                                      <p:cBhvr>
                                        <p:cTn id="19" dur="1" fill="hold">
                                          <p:stCondLst>
                                            <p:cond delay="0"/>
                                          </p:stCondLst>
                                        </p:cTn>
                                        <p:tgtEl>
                                          <p:spTgt spid="51204"/>
                                        </p:tgtEl>
                                        <p:attrNameLst>
                                          <p:attrName>style.visibility</p:attrName>
                                        </p:attrNameLst>
                                      </p:cBhvr>
                                      <p:to>
                                        <p:strVal val="visible"/>
                                      </p:to>
                                    </p:set>
                                    <p:animEffect transition="in" filter="fade">
                                      <p:cBhvr>
                                        <p:cTn id="20" dur="1000"/>
                                        <p:tgtEl>
                                          <p:spTgt spid="51204"/>
                                        </p:tgtEl>
                                      </p:cBhvr>
                                    </p:animEffect>
                                    <p:anim calcmode="lin" valueType="num">
                                      <p:cBhvr>
                                        <p:cTn id="21" dur="1000" fill="hold"/>
                                        <p:tgtEl>
                                          <p:spTgt spid="51204"/>
                                        </p:tgtEl>
                                        <p:attrNameLst>
                                          <p:attrName>ppt_x</p:attrName>
                                        </p:attrNameLst>
                                      </p:cBhvr>
                                      <p:tavLst>
                                        <p:tav tm="0">
                                          <p:val>
                                            <p:strVal val="#ppt_x"/>
                                          </p:val>
                                        </p:tav>
                                        <p:tav tm="100000">
                                          <p:val>
                                            <p:strVal val="#ppt_x"/>
                                          </p:val>
                                        </p:tav>
                                      </p:tavLst>
                                    </p:anim>
                                    <p:anim calcmode="lin" valueType="num">
                                      <p:cBhvr>
                                        <p:cTn id="22" dur="1000" fill="hold"/>
                                        <p:tgtEl>
                                          <p:spTgt spid="5120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507">
                                            <p:txEl>
                                              <p:pRg st="1" end="1"/>
                                            </p:txEl>
                                          </p:spTgt>
                                        </p:tgtEl>
                                        <p:attrNameLst>
                                          <p:attrName>style.visibility</p:attrName>
                                        </p:attrNameLst>
                                      </p:cBhvr>
                                      <p:to>
                                        <p:strVal val="visible"/>
                                      </p:to>
                                    </p:set>
                                    <p:animEffect transition="in" filter="fade">
                                      <p:cBhvr>
                                        <p:cTn id="27" dur="1000"/>
                                        <p:tgtEl>
                                          <p:spTgt spid="21507">
                                            <p:txEl>
                                              <p:pRg st="1" end="1"/>
                                            </p:txEl>
                                          </p:spTgt>
                                        </p:tgtEl>
                                      </p:cBhvr>
                                    </p:animEffect>
                                    <p:anim calcmode="lin" valueType="num">
                                      <p:cBhvr>
                                        <p:cTn id="28"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1507">
                                            <p:txEl>
                                              <p:pRg st="1" end="1"/>
                                            </p:txEl>
                                          </p:spTgt>
                                        </p:tgtEl>
                                        <p:attrNameLst>
                                          <p:attrName>ppt_y</p:attrName>
                                        </p:attrNameLst>
                                      </p:cBhvr>
                                      <p:tavLst>
                                        <p:tav tm="0">
                                          <p:val>
                                            <p:strVal val="#ppt_y+.1"/>
                                          </p:val>
                                        </p:tav>
                                        <p:tav tm="100000">
                                          <p:val>
                                            <p:strVal val="#ppt_y"/>
                                          </p:val>
                                        </p:tav>
                                      </p:tavLst>
                                    </p:anim>
                                  </p:childTnLst>
                                </p:cTn>
                              </p:par>
                              <p:par>
                                <p:cTn id="30" presetID="22" presetClass="entr" presetSubtype="4" fill="hold"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507">
                                            <p:txEl>
                                              <p:pRg st="9" end="9"/>
                                            </p:txEl>
                                          </p:spTgt>
                                        </p:tgtEl>
                                        <p:attrNameLst>
                                          <p:attrName>style.visibility</p:attrName>
                                        </p:attrNameLst>
                                      </p:cBhvr>
                                      <p:to>
                                        <p:strVal val="visible"/>
                                      </p:to>
                                    </p:set>
                                    <p:animEffect transition="in" filter="fade">
                                      <p:cBhvr>
                                        <p:cTn id="37" dur="1000"/>
                                        <p:tgtEl>
                                          <p:spTgt spid="21507">
                                            <p:txEl>
                                              <p:pRg st="9" end="9"/>
                                            </p:txEl>
                                          </p:spTgt>
                                        </p:tgtEl>
                                      </p:cBhvr>
                                    </p:animEffect>
                                    <p:anim calcmode="lin" valueType="num">
                                      <p:cBhvr>
                                        <p:cTn id="38" dur="10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21507">
                                            <p:txEl>
                                              <p:pRg st="9" end="9"/>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nodeType="afterEffect">
                                  <p:stCondLst>
                                    <p:cond delay="500"/>
                                  </p:stCondLst>
                                  <p:childTnLst>
                                    <p:set>
                                      <p:cBhvr>
                                        <p:cTn id="42" dur="1" fill="hold">
                                          <p:stCondLst>
                                            <p:cond delay="0"/>
                                          </p:stCondLst>
                                        </p:cTn>
                                        <p:tgtEl>
                                          <p:spTgt spid="21507">
                                            <p:txEl>
                                              <p:pRg st="10" end="10"/>
                                            </p:txEl>
                                          </p:spTgt>
                                        </p:tgtEl>
                                        <p:attrNameLst>
                                          <p:attrName>style.visibility</p:attrName>
                                        </p:attrNameLst>
                                      </p:cBhvr>
                                      <p:to>
                                        <p:strVal val="visible"/>
                                      </p:to>
                                    </p:set>
                                    <p:animEffect transition="in" filter="fade">
                                      <p:cBhvr>
                                        <p:cTn id="43" dur="1000"/>
                                        <p:tgtEl>
                                          <p:spTgt spid="21507">
                                            <p:txEl>
                                              <p:pRg st="10" end="10"/>
                                            </p:txEl>
                                          </p:spTgt>
                                        </p:tgtEl>
                                      </p:cBhvr>
                                    </p:animEffect>
                                    <p:anim calcmode="lin" valueType="num">
                                      <p:cBhvr>
                                        <p:cTn id="44" dur="10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21507">
                                            <p:txEl>
                                              <p:pRg st="10" end="10"/>
                                            </p:txEl>
                                          </p:spTgt>
                                        </p:tgtEl>
                                        <p:attrNameLst>
                                          <p:attrName>ppt_y</p:attrName>
                                        </p:attrNameLst>
                                      </p:cBhvr>
                                      <p:tavLst>
                                        <p:tav tm="0">
                                          <p:val>
                                            <p:strVal val="#ppt_y+.1"/>
                                          </p:val>
                                        </p:tav>
                                        <p:tav tm="100000">
                                          <p:val>
                                            <p:strVal val="#ppt_y"/>
                                          </p:val>
                                        </p:tav>
                                      </p:tavLst>
                                    </p:anim>
                                  </p:childTnLst>
                                </p:cTn>
                              </p:par>
                              <p:par>
                                <p:cTn id="46" presetID="16" presetClass="entr" presetSubtype="21"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1507">
                                            <p:txEl>
                                              <p:pRg st="11" end="11"/>
                                            </p:txEl>
                                          </p:spTgt>
                                        </p:tgtEl>
                                        <p:attrNameLst>
                                          <p:attrName>style.visibility</p:attrName>
                                        </p:attrNameLst>
                                      </p:cBhvr>
                                      <p:to>
                                        <p:strVal val="visible"/>
                                      </p:to>
                                    </p:set>
                                    <p:animEffect transition="in" filter="fade">
                                      <p:cBhvr>
                                        <p:cTn id="53" dur="1000"/>
                                        <p:tgtEl>
                                          <p:spTgt spid="21507">
                                            <p:txEl>
                                              <p:pRg st="11" end="11"/>
                                            </p:txEl>
                                          </p:spTgt>
                                        </p:tgtEl>
                                      </p:cBhvr>
                                    </p:animEffect>
                                    <p:anim calcmode="lin" valueType="num">
                                      <p:cBhvr>
                                        <p:cTn id="54" dur="1000" fill="hold"/>
                                        <p:tgtEl>
                                          <p:spTgt spid="21507">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2150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2387878A-987A-4CAD-B905-52C41FCD075E}"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10243"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10244"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5987CAE9-D237-4BCA-BED5-C80A60E430FF}" type="slidenum">
              <a:rPr lang="fi-FI" altLang="fi-FI" sz="1000" smtClean="0">
                <a:solidFill>
                  <a:srgbClr val="0066CC"/>
                </a:solidFill>
              </a:rPr>
              <a:pPr>
                <a:spcBef>
                  <a:spcPct val="0"/>
                </a:spcBef>
                <a:buFontTx/>
                <a:buNone/>
              </a:pPr>
              <a:t>18</a:t>
            </a:fld>
            <a:endParaRPr lang="fi-FI" altLang="fi-FI" sz="1000" smtClean="0">
              <a:solidFill>
                <a:srgbClr val="0066CC"/>
              </a:solidFill>
            </a:endParaRPr>
          </a:p>
        </p:txBody>
      </p:sp>
      <p:sp>
        <p:nvSpPr>
          <p:cNvPr id="10245" name="Rectangle 2"/>
          <p:cNvSpPr>
            <a:spLocks noGrp="1" noChangeArrowheads="1"/>
          </p:cNvSpPr>
          <p:nvPr>
            <p:ph type="title"/>
          </p:nvPr>
        </p:nvSpPr>
        <p:spPr/>
        <p:txBody>
          <a:bodyPr/>
          <a:lstStyle/>
          <a:p>
            <a:pPr eaLnBrk="1" hangingPunct="1"/>
            <a:r>
              <a:rPr lang="fi-FI" altLang="fi-FI" dirty="0" smtClean="0"/>
              <a:t>TILASTOINTI JA TULOSPALVELU                          </a:t>
            </a:r>
            <a:r>
              <a:rPr lang="fi-FI" altLang="fi-FI" dirty="0" err="1" smtClean="0"/>
              <a:t>TiTu</a:t>
            </a:r>
            <a:r>
              <a:rPr lang="fi-FI" altLang="fi-FI" dirty="0" smtClean="0"/>
              <a:t> </a:t>
            </a:r>
            <a:r>
              <a:rPr lang="fi-FI" altLang="fi-FI" dirty="0" smtClean="0">
                <a:solidFill>
                  <a:srgbClr val="FF0000"/>
                </a:solidFill>
              </a:rPr>
              <a:t>( 10.09.2015) </a:t>
            </a:r>
          </a:p>
        </p:txBody>
      </p:sp>
      <p:sp>
        <p:nvSpPr>
          <p:cNvPr id="10246" name="Rectangle 3"/>
          <p:cNvSpPr>
            <a:spLocks noGrp="1" noChangeArrowheads="1"/>
          </p:cNvSpPr>
          <p:nvPr>
            <p:ph type="body" idx="1"/>
          </p:nvPr>
        </p:nvSpPr>
        <p:spPr>
          <a:xfrm>
            <a:off x="631825" y="1628775"/>
            <a:ext cx="8420100" cy="4114800"/>
          </a:xfrm>
          <a:extLst>
            <a:ext uri="{91240B29-F687-4F45-9708-019B960494DF}">
              <a14:hiddenLine xmlns:a14="http://schemas.microsoft.com/office/drawing/2010/main" w="12700">
                <a:solidFill>
                  <a:schemeClr val="tx1"/>
                </a:solidFill>
                <a:miter lim="800000"/>
                <a:headEnd/>
                <a:tailEnd/>
              </a14:hiddenLine>
            </a:ext>
          </a:extLst>
        </p:spPr>
        <p:txBody>
          <a:bodyPr/>
          <a:lstStyle/>
          <a:p>
            <a:pPr marL="0" indent="0" eaLnBrk="1" hangingPunct="1">
              <a:buFontTx/>
              <a:buNone/>
            </a:pPr>
            <a:r>
              <a:rPr lang="fi-FI" altLang="fi-FI" dirty="0" smtClean="0"/>
              <a:t>Tarkista aina uusin versio osoitteesta:</a:t>
            </a:r>
          </a:p>
          <a:p>
            <a:pPr marL="0" indent="0" eaLnBrk="1" hangingPunct="1">
              <a:buFontTx/>
              <a:buNone/>
            </a:pPr>
            <a:r>
              <a:rPr lang="fi-FI" altLang="fi-FI" dirty="0" smtClean="0"/>
              <a:t> </a:t>
            </a:r>
            <a:r>
              <a:rPr lang="fi-FI" altLang="fi-FI" sz="1200" dirty="0" smtClean="0">
                <a:solidFill>
                  <a:srgbClr val="0066CC"/>
                </a:solidFill>
                <a:hlinkClick r:id="rId3"/>
              </a:rPr>
              <a:t>http://www.finhockey.fi/tulospalvelu/tulospalvelun_ohjeet/</a:t>
            </a:r>
            <a:endParaRPr lang="fi-FI" altLang="fi-FI" sz="1200" dirty="0" smtClean="0">
              <a:solidFill>
                <a:srgbClr val="0066CC"/>
              </a:solidFill>
            </a:endParaRPr>
          </a:p>
          <a:p>
            <a:pPr marL="0" indent="0" eaLnBrk="1" hangingPunct="1">
              <a:buFontTx/>
              <a:buNone/>
            </a:pPr>
            <a:endParaRPr lang="fi-FI" altLang="fi-FI" sz="1200" dirty="0" smtClean="0">
              <a:solidFill>
                <a:srgbClr val="0066CC"/>
              </a:solidFill>
            </a:endParaRPr>
          </a:p>
          <a:p>
            <a:pPr marL="0" indent="0" eaLnBrk="1" hangingPunct="1">
              <a:buFontTx/>
              <a:buNone/>
            </a:pPr>
            <a:r>
              <a:rPr lang="fi-FI" altLang="fi-FI" sz="1200" dirty="0" smtClean="0"/>
              <a:t>Uusimman version näet päiväyksestä</a:t>
            </a:r>
          </a:p>
          <a:p>
            <a:pPr marL="0" indent="0" eaLnBrk="1" hangingPunct="1">
              <a:buFontTx/>
              <a:buNone/>
            </a:pPr>
            <a:endParaRPr lang="fi-FI" altLang="fi-FI" sz="1200" dirty="0"/>
          </a:p>
          <a:p>
            <a:pPr marL="0" indent="0" eaLnBrk="1" hangingPunct="1">
              <a:buFontTx/>
              <a:buNone/>
            </a:pPr>
            <a:r>
              <a:rPr lang="fi-FI" altLang="fi-FI" sz="1200" dirty="0" smtClean="0"/>
              <a:t>HUOM !!!    Älä käytä </a:t>
            </a:r>
          </a:p>
          <a:p>
            <a:pPr marL="0" indent="0" eaLnBrk="1" hangingPunct="1">
              <a:buFontTx/>
              <a:buNone/>
            </a:pPr>
            <a:r>
              <a:rPr lang="fi-FI" altLang="fi-FI" sz="1200" dirty="0" smtClean="0"/>
              <a:t>WINDOWS 10 konetta tilastoinnissa</a:t>
            </a:r>
          </a:p>
          <a:p>
            <a:pPr marL="0" indent="0" eaLnBrk="1" hangingPunct="1">
              <a:buFontTx/>
              <a:buNone/>
            </a:pPr>
            <a:endParaRPr lang="fi-FI" altLang="fi-FI" sz="1200" dirty="0"/>
          </a:p>
          <a:p>
            <a:pPr marL="0" indent="0" eaLnBrk="1" hangingPunct="1">
              <a:buFontTx/>
              <a:buNone/>
            </a:pPr>
            <a:r>
              <a:rPr lang="fi-FI" altLang="fi-FI" sz="1200" b="1" dirty="0" smtClean="0">
                <a:solidFill>
                  <a:srgbClr val="FF0000"/>
                </a:solidFill>
              </a:rPr>
              <a:t>On suositeltavaa käyttää selaimena</a:t>
            </a:r>
          </a:p>
          <a:p>
            <a:pPr marL="0" indent="0" eaLnBrk="1" hangingPunct="1">
              <a:buFontTx/>
              <a:buNone/>
            </a:pPr>
            <a:r>
              <a:rPr lang="fi-FI" altLang="fi-FI" sz="1200" b="1" dirty="0" smtClean="0">
                <a:solidFill>
                  <a:srgbClr val="FF0000"/>
                </a:solidFill>
              </a:rPr>
              <a:t>MOZILLA FIREFOX</a:t>
            </a:r>
          </a:p>
        </p:txBody>
      </p:sp>
      <p:pic>
        <p:nvPicPr>
          <p:cNvPr id="1026" name="Picture 2" descr="C:\Users\Acer\Documents\screenshots\27screen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5008" y="1164352"/>
            <a:ext cx="4690416" cy="404541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uora nuoliyhdysviiva 9"/>
          <p:cNvCxnSpPr>
            <a:cxnSpLocks noChangeShapeType="1"/>
          </p:cNvCxnSpPr>
          <p:nvPr/>
        </p:nvCxnSpPr>
        <p:spPr bwMode="auto">
          <a:xfrm flipV="1">
            <a:off x="3157525" y="2564904"/>
            <a:ext cx="3091619" cy="837572"/>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Suora nuoliyhdysviiva 2"/>
          <p:cNvCxnSpPr>
            <a:cxnSpLocks noChangeShapeType="1"/>
          </p:cNvCxnSpPr>
          <p:nvPr/>
        </p:nvCxnSpPr>
        <p:spPr bwMode="auto">
          <a:xfrm>
            <a:off x="3368824" y="2708920"/>
            <a:ext cx="3024336" cy="1728192"/>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Effect transition="in" filter="fade">
                                      <p:cBhvr>
                                        <p:cTn id="7" dur="1000"/>
                                        <p:tgtEl>
                                          <p:spTgt spid="10246">
                                            <p:txEl>
                                              <p:pRg st="0" end="0"/>
                                            </p:txEl>
                                          </p:spTgt>
                                        </p:tgtEl>
                                      </p:cBhvr>
                                    </p:animEffect>
                                    <p:anim calcmode="lin" valueType="num">
                                      <p:cBhvr>
                                        <p:cTn id="8" dur="1000" fill="hold"/>
                                        <p:tgtEl>
                                          <p:spTgt spid="102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10246">
                                            <p:txEl>
                                              <p:pRg st="1" end="1"/>
                                            </p:txEl>
                                          </p:spTgt>
                                        </p:tgtEl>
                                        <p:attrNameLst>
                                          <p:attrName>style.visibility</p:attrName>
                                        </p:attrNameLst>
                                      </p:cBhvr>
                                      <p:to>
                                        <p:strVal val="visible"/>
                                      </p:to>
                                    </p:set>
                                    <p:animEffect transition="in" filter="fade">
                                      <p:cBhvr>
                                        <p:cTn id="12" dur="1000"/>
                                        <p:tgtEl>
                                          <p:spTgt spid="10246">
                                            <p:txEl>
                                              <p:pRg st="1" end="1"/>
                                            </p:txEl>
                                          </p:spTgt>
                                        </p:tgtEl>
                                      </p:cBhvr>
                                    </p:animEffect>
                                    <p:anim calcmode="lin" valueType="num">
                                      <p:cBhvr>
                                        <p:cTn id="13" dur="1000" fill="hold"/>
                                        <p:tgtEl>
                                          <p:spTgt spid="1024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2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6">
                                            <p:txEl>
                                              <p:pRg st="3" end="3"/>
                                            </p:txEl>
                                          </p:spTgt>
                                        </p:tgtEl>
                                        <p:attrNameLst>
                                          <p:attrName>style.visibility</p:attrName>
                                        </p:attrNameLst>
                                      </p:cBhvr>
                                      <p:to>
                                        <p:strVal val="visible"/>
                                      </p:to>
                                    </p:set>
                                  </p:childTnLst>
                                </p:cTn>
                              </p:par>
                              <p:par>
                                <p:cTn id="19" presetID="16" presetClass="entr" presetSubtype="2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46">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0246">
                                            <p:txEl>
                                              <p:pRg st="6" end="6"/>
                                            </p:txEl>
                                          </p:spTgt>
                                        </p:tgtEl>
                                        <p:attrNameLst>
                                          <p:attrName>style.visibility</p:attrName>
                                        </p:attrNameLst>
                                      </p:cBhvr>
                                      <p:to>
                                        <p:strVal val="visible"/>
                                      </p:to>
                                    </p:set>
                                  </p:childTnLst>
                                </p:cTn>
                              </p:par>
                              <p:par>
                                <p:cTn id="28" presetID="16" presetClass="entr" presetSubtype="2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 presetClass="entr" presetSubtype="0" fill="hold" nodeType="withEffect">
                                  <p:stCondLst>
                                    <p:cond delay="750"/>
                                  </p:stCondLst>
                                  <p:childTnLst>
                                    <p:set>
                                      <p:cBhvr>
                                        <p:cTn id="32" dur="1" fill="hold">
                                          <p:stCondLst>
                                            <p:cond delay="0"/>
                                          </p:stCondLst>
                                        </p:cTn>
                                        <p:tgtEl>
                                          <p:spTgt spid="10246">
                                            <p:txEl>
                                              <p:pRg st="8" end="8"/>
                                            </p:txEl>
                                          </p:spTgt>
                                        </p:tgtEl>
                                        <p:attrNameLst>
                                          <p:attrName>style.visibility</p:attrName>
                                        </p:attrNameLst>
                                      </p:cBhvr>
                                      <p:to>
                                        <p:strVal val="visible"/>
                                      </p:to>
                                    </p:set>
                                  </p:childTnLst>
                                </p:cTn>
                              </p:par>
                              <p:par>
                                <p:cTn id="33" presetID="1" presetClass="entr" presetSubtype="0" fill="hold" nodeType="withEffect">
                                  <p:stCondLst>
                                    <p:cond delay="750"/>
                                  </p:stCondLst>
                                  <p:childTnLst>
                                    <p:set>
                                      <p:cBhvr>
                                        <p:cTn id="34" dur="1" fill="hold">
                                          <p:stCondLst>
                                            <p:cond delay="0"/>
                                          </p:stCondLst>
                                        </p:cTn>
                                        <p:tgtEl>
                                          <p:spTgt spid="1024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p:cNvSpPr>
            <a:spLocks noGrp="1"/>
          </p:cNvSpPr>
          <p:nvPr>
            <p:ph type="title"/>
          </p:nvPr>
        </p:nvSpPr>
        <p:spPr/>
        <p:txBody>
          <a:bodyPr/>
          <a:lstStyle/>
          <a:p>
            <a:r>
              <a:rPr lang="fi-FI" altLang="fi-FI" smtClean="0"/>
              <a:t>TILASTOINTI JA TULOSPALVELU  (TiTu)</a:t>
            </a:r>
          </a:p>
        </p:txBody>
      </p:sp>
      <p:sp>
        <p:nvSpPr>
          <p:cNvPr id="3" name="Sisällön paikkamerkki 2"/>
          <p:cNvSpPr>
            <a:spLocks noGrp="1"/>
          </p:cNvSpPr>
          <p:nvPr>
            <p:ph idx="1"/>
          </p:nvPr>
        </p:nvSpPr>
        <p:spPr>
          <a:xfrm>
            <a:off x="776536" y="1484784"/>
            <a:ext cx="8420100" cy="4114800"/>
          </a:xfrm>
        </p:spPr>
        <p:txBody>
          <a:bodyPr/>
          <a:lstStyle/>
          <a:p>
            <a:r>
              <a:rPr lang="fi-FI" sz="1600" b="1" dirty="0">
                <a:solidFill>
                  <a:srgbClr val="FF0000"/>
                </a:solidFill>
              </a:rPr>
              <a:t>( Versio 1.000:  10.9.2015)</a:t>
            </a:r>
            <a:endParaRPr lang="fi-FI" sz="1600" dirty="0">
              <a:solidFill>
                <a:srgbClr val="FF0000"/>
              </a:solidFill>
            </a:endParaRPr>
          </a:p>
          <a:p>
            <a:r>
              <a:rPr lang="fi-FI" sz="1600" b="1" dirty="0"/>
              <a:t>Tarkasta aina </a:t>
            </a:r>
            <a:r>
              <a:rPr lang="fi-FI" sz="1600" b="1" dirty="0" err="1"/>
              <a:t>TiTun</a:t>
            </a:r>
            <a:r>
              <a:rPr lang="fi-FI" sz="1600" b="1" dirty="0"/>
              <a:t> avauduttua sen versionumero alareunasta ja jos ei täsmää yllä olevaan, niin hae päivitetty ohje: </a:t>
            </a:r>
            <a:r>
              <a:rPr lang="fi-FI" sz="1600" b="1" u="sng" dirty="0">
                <a:hlinkClick r:id="rId3"/>
              </a:rPr>
              <a:t>http://www.finhockey.fi/tulospalvelu/tulospalvelun_ohjeet</a:t>
            </a:r>
            <a:r>
              <a:rPr lang="fi-FI" sz="1600" b="1" u="sng" dirty="0" smtClean="0">
                <a:hlinkClick r:id="rId3"/>
              </a:rPr>
              <a:t>/</a:t>
            </a:r>
            <a:endParaRPr lang="fi-FI" sz="1600" b="1" u="sng" dirty="0" smtClean="0"/>
          </a:p>
          <a:p>
            <a:pPr marL="0" indent="0">
              <a:buNone/>
            </a:pPr>
            <a:endParaRPr lang="fi-FI" sz="1600" dirty="0"/>
          </a:p>
          <a:p>
            <a:pPr lvl="0"/>
            <a:r>
              <a:rPr lang="fi-FI" sz="1600" b="1" dirty="0"/>
              <a:t>ETUKÄTEISVALMISTELUT</a:t>
            </a:r>
            <a:endParaRPr lang="fi-FI" sz="1600" dirty="0"/>
          </a:p>
          <a:p>
            <a:pPr lvl="1"/>
            <a:r>
              <a:rPr lang="fi-FI" sz="1600" b="1" dirty="0"/>
              <a:t>Päivitä selain viimeisimpään versioon selaimen omalla päivitystoiminnolla. </a:t>
            </a:r>
            <a:endParaRPr lang="fi-FI" sz="1600" dirty="0"/>
          </a:p>
          <a:p>
            <a:pPr lvl="1"/>
            <a:r>
              <a:rPr lang="fi-FI" sz="1600" b="1" dirty="0" err="1"/>
              <a:t>TiTu</a:t>
            </a:r>
            <a:r>
              <a:rPr lang="fi-FI" sz="1600" b="1" dirty="0"/>
              <a:t> toimii parhaiten Windows-tietokoneessa. </a:t>
            </a:r>
            <a:r>
              <a:rPr lang="fi-FI" sz="1600" b="1" dirty="0" err="1"/>
              <a:t>TiTu</a:t>
            </a:r>
            <a:r>
              <a:rPr lang="fi-FI" sz="1600" b="1" dirty="0"/>
              <a:t> ei toimi tabletilla, emmekä toistaiseksi suosittele vaihtoehtoisia käyttöjärjestelmiä. </a:t>
            </a:r>
            <a:endParaRPr lang="fi-FI" sz="1600" dirty="0"/>
          </a:p>
          <a:p>
            <a:pPr lvl="1"/>
            <a:r>
              <a:rPr lang="fi-FI" sz="1600" b="1" dirty="0"/>
              <a:t>Internet Explorerin version 8 (tai aiempi) ja Google </a:t>
            </a:r>
            <a:r>
              <a:rPr lang="fi-FI" sz="1600" b="1" dirty="0" err="1"/>
              <a:t>Chromen</a:t>
            </a:r>
            <a:r>
              <a:rPr lang="fi-FI" sz="1600" b="1" dirty="0"/>
              <a:t> kanssa on todettu ongelmia, älä käytä niitä. </a:t>
            </a:r>
            <a:r>
              <a:rPr lang="fi-FI" sz="1600" b="1" dirty="0">
                <a:solidFill>
                  <a:srgbClr val="FF0000"/>
                </a:solidFill>
              </a:rPr>
              <a:t>Suosittelemme </a:t>
            </a:r>
            <a:r>
              <a:rPr lang="fi-FI" sz="1600" b="1" dirty="0" err="1">
                <a:solidFill>
                  <a:srgbClr val="FF0000"/>
                </a:solidFill>
              </a:rPr>
              <a:t>Firefoxia</a:t>
            </a:r>
            <a:r>
              <a:rPr lang="fi-FI" sz="1600" b="1" dirty="0"/>
              <a:t>. </a:t>
            </a:r>
            <a:r>
              <a:rPr lang="fi-FI" sz="1600" b="1" dirty="0" err="1"/>
              <a:t>Firefoxissa</a:t>
            </a:r>
            <a:r>
              <a:rPr lang="fi-FI" sz="1600" b="1" dirty="0"/>
              <a:t> valitse yläpalkista ”Ohje” </a:t>
            </a:r>
            <a:r>
              <a:rPr lang="fi-FI" sz="1600" b="1" dirty="0">
                <a:sym typeface="Wingdings"/>
              </a:rPr>
              <a:t></a:t>
            </a:r>
            <a:r>
              <a:rPr lang="fi-FI" sz="1600" b="1" dirty="0"/>
              <a:t> ”Tietoja </a:t>
            </a:r>
            <a:r>
              <a:rPr lang="fi-FI" sz="1600" b="1" dirty="0" err="1"/>
              <a:t>Firefoxista</a:t>
            </a:r>
            <a:r>
              <a:rPr lang="fi-FI" sz="1600" b="1" dirty="0"/>
              <a:t>”, niin avaa sivun, jossa tarkistaa päivitykset (</a:t>
            </a:r>
            <a:r>
              <a:rPr lang="fi-FI" sz="1600" b="1" dirty="0" err="1"/>
              <a:t>Firefoxin</a:t>
            </a:r>
            <a:r>
              <a:rPr lang="fi-FI" sz="1600" b="1" dirty="0"/>
              <a:t> uusin versio on 9.9.2015: 40.0.3)</a:t>
            </a:r>
            <a:endParaRPr lang="fi-FI" sz="1600" dirty="0"/>
          </a:p>
          <a:p>
            <a:pPr lvl="1"/>
            <a:r>
              <a:rPr lang="fi-FI" sz="1600" b="1" dirty="0"/>
              <a:t>Asenna </a:t>
            </a:r>
            <a:r>
              <a:rPr lang="fi-FI" sz="1600" b="1" dirty="0" err="1"/>
              <a:t>java</a:t>
            </a:r>
            <a:r>
              <a:rPr lang="fi-FI" sz="1600" b="1" dirty="0"/>
              <a:t> tulospalvelun ohjesivuilla olevalla ohjeella:</a:t>
            </a:r>
            <a:endParaRPr lang="fi-FI" sz="1600" dirty="0"/>
          </a:p>
          <a:p>
            <a:r>
              <a:rPr lang="fi-FI" sz="1600" b="1" u="sng" dirty="0">
                <a:hlinkClick r:id="rId3"/>
              </a:rPr>
              <a:t>http://www.finhockey.fi/tulospalvelu/tulospalvelun_ohjeet/</a:t>
            </a:r>
            <a:endParaRPr lang="fi-FI" sz="1600" dirty="0"/>
          </a:p>
          <a:p>
            <a:pPr marL="0" indent="0">
              <a:buFontTx/>
              <a:buNone/>
            </a:pPr>
            <a:endParaRPr lang="fi-FI" altLang="fi-FI" sz="1800" dirty="0" smtClean="0"/>
          </a:p>
        </p:txBody>
      </p:sp>
      <p:sp>
        <p:nvSpPr>
          <p:cNvPr id="11268"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BE48FA01-E974-460B-9C2C-D8EBF49DF426}"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11269"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11270"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D77967A3-05C7-4FC9-ADDD-34D608230898}" type="slidenum">
              <a:rPr lang="fi-FI" altLang="fi-FI" sz="1000" smtClean="0">
                <a:solidFill>
                  <a:srgbClr val="0066CC"/>
                </a:solidFill>
              </a:rPr>
              <a:pPr>
                <a:spcBef>
                  <a:spcPct val="0"/>
                </a:spcBef>
                <a:buFontTx/>
                <a:buNone/>
              </a:pPr>
              <a:t>19</a:t>
            </a:fld>
            <a:endParaRPr lang="fi-FI" altLang="fi-FI" sz="1000" smtClean="0">
              <a:solidFill>
                <a:srgbClr val="0066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par>
                                <p:cTn id="13" presetID="16" presetClass="entr" presetSubtype="21" fill="hold" nodeType="withEffect">
                                  <p:stCondLst>
                                    <p:cond delay="1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arn(inVertic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arn(inVertical)">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906000" cy="6858000"/>
          </a:xfrm>
          <a:prstGeom prst="rect">
            <a:avLst/>
          </a:prstGeom>
          <a:solidFill>
            <a:srgbClr val="0066CC"/>
          </a:solidFill>
          <a:ln w="9525">
            <a:noFill/>
            <a:miter lim="800000"/>
            <a:headEnd/>
            <a:tailEnd/>
          </a:ln>
        </p:spPr>
        <p:txBody>
          <a:bodyPr wrap="none" anchor="ctr"/>
          <a:lstStyle/>
          <a:p>
            <a:pPr algn="ctr"/>
            <a:r>
              <a:rPr lang="fi-FI" sz="3200" b="1" dirty="0" smtClean="0">
                <a:solidFill>
                  <a:schemeClr val="bg1"/>
                </a:solidFill>
              </a:rPr>
              <a:t>Palvelusivusto</a:t>
            </a:r>
          </a:p>
          <a:p>
            <a:pPr algn="ctr"/>
            <a:r>
              <a:rPr lang="fi-FI" sz="3200" b="1" dirty="0" smtClean="0">
                <a:solidFill>
                  <a:schemeClr val="bg1"/>
                </a:solidFill>
              </a:rPr>
              <a:t>JOUKKUEENJOHTAJA</a:t>
            </a:r>
            <a:endParaRPr lang="fi-FI" sz="3200" dirty="0">
              <a:solidFill>
                <a:schemeClr val="bg1"/>
              </a:solidFill>
            </a:endParaRPr>
          </a:p>
        </p:txBody>
      </p:sp>
      <p:pic>
        <p:nvPicPr>
          <p:cNvPr id="11267" name="Picture 3" descr="SJL_SUOMI_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99463" y="317500"/>
            <a:ext cx="1201737" cy="996950"/>
          </a:xfrm>
          <a:prstGeom prst="rect">
            <a:avLst/>
          </a:prstGeom>
          <a:noFill/>
          <a:ln w="9525">
            <a:noFill/>
            <a:miter lim="800000"/>
            <a:headEnd/>
            <a:tailEnd/>
          </a:ln>
        </p:spPr>
      </p:pic>
      <p:sp>
        <p:nvSpPr>
          <p:cNvPr id="11268" name="Rectangle 4"/>
          <p:cNvSpPr>
            <a:spLocks noChangeArrowheads="1"/>
          </p:cNvSpPr>
          <p:nvPr/>
        </p:nvSpPr>
        <p:spPr bwMode="auto">
          <a:xfrm>
            <a:off x="4825709" y="2143125"/>
            <a:ext cx="184731" cy="584775"/>
          </a:xfrm>
          <a:prstGeom prst="rect">
            <a:avLst/>
          </a:prstGeom>
          <a:noFill/>
          <a:ln w="9525">
            <a:noFill/>
            <a:miter lim="800000"/>
            <a:headEnd/>
            <a:tailEnd/>
          </a:ln>
        </p:spPr>
        <p:txBody>
          <a:bodyPr wrap="none">
            <a:spAutoFit/>
          </a:bodyPr>
          <a:lstStyle/>
          <a:p>
            <a:pPr algn="ctr"/>
            <a:endParaRPr lang="fi-FI" sz="3200" b="1" dirty="0">
              <a:solidFill>
                <a:schemeClr val="bg1"/>
              </a:solidFill>
            </a:endParaRPr>
          </a:p>
        </p:txBody>
      </p:sp>
    </p:spTree>
    <p:extLst>
      <p:ext uri="{BB962C8B-B14F-4D97-AF65-F5344CB8AC3E}">
        <p14:creationId xmlns:p14="http://schemas.microsoft.com/office/powerpoint/2010/main" val="1568812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cer\Documents\screenshots\screensho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8175" y="2749550"/>
            <a:ext cx="5157788"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isällön paikkamerkki 2"/>
          <p:cNvSpPr>
            <a:spLocks noGrp="1"/>
          </p:cNvSpPr>
          <p:nvPr>
            <p:ph idx="1"/>
          </p:nvPr>
        </p:nvSpPr>
        <p:spPr>
          <a:xfrm>
            <a:off x="488950" y="1196975"/>
            <a:ext cx="8636000" cy="4402138"/>
          </a:xfrm>
        </p:spPr>
        <p:txBody>
          <a:bodyPr/>
          <a:lstStyle/>
          <a:p>
            <a:pPr marL="0" indent="0">
              <a:buFontTx/>
              <a:buNone/>
            </a:pPr>
            <a:r>
              <a:rPr lang="fi-FI" altLang="fi-FI" smtClean="0"/>
              <a:t>ETUKÄTEISVALMISTELUT</a:t>
            </a:r>
          </a:p>
          <a:p>
            <a:pPr marL="0" indent="0">
              <a:buFontTx/>
              <a:buNone/>
            </a:pPr>
            <a:r>
              <a:rPr lang="fi-FI" altLang="fi-FI" sz="1800" smtClean="0"/>
              <a:t>Asenna java osoitteesta: </a:t>
            </a:r>
            <a:r>
              <a:rPr lang="fi-FI" altLang="fi-FI" sz="1800" smtClean="0">
                <a:hlinkClick r:id="rId3"/>
              </a:rPr>
              <a:t>http://www.java.com/</a:t>
            </a:r>
            <a:endParaRPr lang="fi-FI" altLang="fi-FI" sz="1800" smtClean="0"/>
          </a:p>
          <a:p>
            <a:pPr marL="0" indent="0">
              <a:buFontTx/>
              <a:buNone/>
            </a:pPr>
            <a:r>
              <a:rPr lang="fi-FI" altLang="fi-FI" sz="1800" smtClean="0"/>
              <a:t>	- </a:t>
            </a:r>
            <a:r>
              <a:rPr lang="fi-FI" altLang="fi-FI" sz="1400" smtClean="0"/>
              <a:t>Voit testata onko Sinulla jo Java asennettuna ”Do i have Java” -linkistä</a:t>
            </a:r>
          </a:p>
          <a:p>
            <a:pPr marL="0" indent="0">
              <a:buFontTx/>
              <a:buNone/>
            </a:pPr>
            <a:r>
              <a:rPr lang="fi-FI" altLang="fi-FI" sz="1800" smtClean="0"/>
              <a:t>	- </a:t>
            </a:r>
            <a:r>
              <a:rPr lang="fi-FI" altLang="fi-FI" sz="1400" smtClean="0"/>
              <a:t>Jos ei ole, paina ”Free Java Download”-napista, valitse ”Agree and Start Download” ja 		käynnistä ladattu tiedosto. </a:t>
            </a:r>
          </a:p>
          <a:p>
            <a:pPr marL="0" indent="0">
              <a:buFontTx/>
              <a:buNone/>
            </a:pPr>
            <a:endParaRPr lang="fi-FI" altLang="fi-FI" sz="1400" smtClean="0"/>
          </a:p>
          <a:p>
            <a:pPr marL="0" indent="0">
              <a:buFontTx/>
              <a:buNone/>
            </a:pPr>
            <a:r>
              <a:rPr lang="fi-FI" altLang="fi-FI" sz="1400" smtClean="0"/>
              <a:t>	- Asennuksen alkaessa voit halutessasi</a:t>
            </a:r>
          </a:p>
          <a:p>
            <a:pPr marL="0" indent="0">
              <a:buFontTx/>
              <a:buNone/>
            </a:pPr>
            <a:r>
              <a:rPr lang="fi-FI" altLang="fi-FI" sz="1400" smtClean="0"/>
              <a:t>	  jättää asentamatta ”Ask.com”-navigointipalkin</a:t>
            </a:r>
          </a:p>
          <a:p>
            <a:pPr marL="0" indent="0">
              <a:buFontTx/>
              <a:buNone/>
            </a:pPr>
            <a:r>
              <a:rPr lang="fi-FI" altLang="fi-FI" sz="1400" smtClean="0"/>
              <a:t>	  poistamalla valmiiksi rastitetut ruudut</a:t>
            </a:r>
          </a:p>
          <a:p>
            <a:pPr marL="0" indent="0">
              <a:buFontTx/>
              <a:buNone/>
            </a:pPr>
            <a:r>
              <a:rPr lang="fi-FI" altLang="fi-FI" sz="1400" smtClean="0"/>
              <a:t>	  ennen asennuksen jatkamista.</a:t>
            </a:r>
          </a:p>
          <a:p>
            <a:pPr marL="0" indent="0">
              <a:buFontTx/>
              <a:buNone/>
            </a:pPr>
            <a:endParaRPr lang="fi-FI" altLang="fi-FI" sz="1400" smtClean="0"/>
          </a:p>
          <a:p>
            <a:pPr marL="0" indent="0">
              <a:buFontTx/>
              <a:buNone/>
            </a:pPr>
            <a:r>
              <a:rPr lang="fi-FI" altLang="fi-FI" sz="1400" smtClean="0"/>
              <a:t>	- Asennus suoritetaan vain kerran</a:t>
            </a:r>
          </a:p>
          <a:p>
            <a:pPr marL="0" indent="0">
              <a:buFontTx/>
              <a:buNone/>
            </a:pPr>
            <a:endParaRPr lang="fi-FI" altLang="fi-FI" sz="1400" smtClean="0"/>
          </a:p>
          <a:p>
            <a:pPr marL="0" indent="0">
              <a:buFontTx/>
              <a:buNone/>
            </a:pPr>
            <a:r>
              <a:rPr lang="fi-FI" altLang="fi-FI" sz="1400" smtClean="0"/>
              <a:t>	- Päivitykset tulee asentaa myös jatkossa </a:t>
            </a:r>
          </a:p>
        </p:txBody>
      </p:sp>
      <p:sp>
        <p:nvSpPr>
          <p:cNvPr id="12292" name="Otsikko 1"/>
          <p:cNvSpPr>
            <a:spLocks noGrp="1"/>
          </p:cNvSpPr>
          <p:nvPr>
            <p:ph type="title"/>
          </p:nvPr>
        </p:nvSpPr>
        <p:spPr/>
        <p:txBody>
          <a:bodyPr/>
          <a:lstStyle/>
          <a:p>
            <a:r>
              <a:rPr lang="fi-FI" altLang="fi-FI" smtClean="0"/>
              <a:t>TILASTOINTI JA TULOSPALVELU  (TiTu)</a:t>
            </a:r>
          </a:p>
        </p:txBody>
      </p:sp>
      <p:sp>
        <p:nvSpPr>
          <p:cNvPr id="12293"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E92BA26B-13D6-42E3-AB65-45B0EF2E4886}"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12294"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12295"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DE9612D1-CF1B-4001-BF40-44D823919932}" type="slidenum">
              <a:rPr lang="fi-FI" altLang="fi-FI" sz="1000" smtClean="0">
                <a:solidFill>
                  <a:srgbClr val="0066CC"/>
                </a:solidFill>
              </a:rPr>
              <a:pPr>
                <a:spcBef>
                  <a:spcPct val="0"/>
                </a:spcBef>
                <a:buFontTx/>
                <a:buNone/>
              </a:pPr>
              <a:t>20</a:t>
            </a:fld>
            <a:endParaRPr lang="fi-FI" altLang="fi-FI" sz="1000" smtClean="0">
              <a:solidFill>
                <a:srgbClr val="0066CC"/>
              </a:solidFill>
            </a:endParaRPr>
          </a:p>
        </p:txBody>
      </p:sp>
      <p:cxnSp>
        <p:nvCxnSpPr>
          <p:cNvPr id="8" name="Suora nuoliyhdysviiva 7"/>
          <p:cNvCxnSpPr>
            <a:cxnSpLocks noChangeShapeType="1"/>
          </p:cNvCxnSpPr>
          <p:nvPr/>
        </p:nvCxnSpPr>
        <p:spPr bwMode="auto">
          <a:xfrm>
            <a:off x="4089400" y="2852738"/>
            <a:ext cx="2376488" cy="2016125"/>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uora nuoliyhdysviiva 11"/>
          <p:cNvCxnSpPr>
            <a:cxnSpLocks noChangeShapeType="1"/>
          </p:cNvCxnSpPr>
          <p:nvPr/>
        </p:nvCxnSpPr>
        <p:spPr bwMode="auto">
          <a:xfrm>
            <a:off x="5745163" y="2205038"/>
            <a:ext cx="1008062" cy="2952750"/>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ircle(in)">
                                      <p:cBhvr>
                                        <p:cTn id="14" dur="2000"/>
                                        <p:tgtEl>
                                          <p:spTgt spid="3">
                                            <p:txEl>
                                              <p:pRg st="2" end="2"/>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anim calcmode="lin" valueType="num">
                                      <p:cBhvr>
                                        <p:cTn id="4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000"/>
                                        <p:tgtEl>
                                          <p:spTgt spid="3">
                                            <p:txEl>
                                              <p:pRg st="10" end="10"/>
                                            </p:txEl>
                                          </p:spTgt>
                                        </p:tgtEl>
                                      </p:cBhvr>
                                    </p:animEffect>
                                    <p:anim calcmode="lin" valueType="num">
                                      <p:cBhvr>
                                        <p:cTn id="5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1000"/>
                                        <p:tgtEl>
                                          <p:spTgt spid="3">
                                            <p:txEl>
                                              <p:pRg st="12" end="12"/>
                                            </p:txEl>
                                          </p:spTgt>
                                        </p:tgtEl>
                                      </p:cBhvr>
                                    </p:animEffect>
                                    <p:anim calcmode="lin" valueType="num">
                                      <p:cBhvr>
                                        <p:cTn id="6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p:cNvSpPr>
            <a:spLocks noGrp="1"/>
          </p:cNvSpPr>
          <p:nvPr>
            <p:ph type="title"/>
          </p:nvPr>
        </p:nvSpPr>
        <p:spPr/>
        <p:txBody>
          <a:bodyPr/>
          <a:lstStyle/>
          <a:p>
            <a:r>
              <a:rPr lang="fi-FI" altLang="fi-FI" smtClean="0"/>
              <a:t>TILASTOINTI JA TULOSPALVELU  (TiTu)</a:t>
            </a:r>
          </a:p>
        </p:txBody>
      </p:sp>
      <p:sp>
        <p:nvSpPr>
          <p:cNvPr id="3" name="Sisällön paikkamerkki 2"/>
          <p:cNvSpPr>
            <a:spLocks noGrp="1"/>
          </p:cNvSpPr>
          <p:nvPr>
            <p:ph idx="1"/>
          </p:nvPr>
        </p:nvSpPr>
        <p:spPr>
          <a:xfrm>
            <a:off x="704850" y="1166813"/>
            <a:ext cx="8420100" cy="4519612"/>
          </a:xfrm>
        </p:spPr>
        <p:txBody>
          <a:bodyPr/>
          <a:lstStyle/>
          <a:p>
            <a:pPr marL="0" indent="0">
              <a:buFontTx/>
              <a:buNone/>
            </a:pPr>
            <a:r>
              <a:rPr lang="fi-FI" altLang="fi-FI" dirty="0" smtClean="0"/>
              <a:t>ENNEN OTTELUA</a:t>
            </a:r>
          </a:p>
          <a:p>
            <a:pPr marL="0" indent="0">
              <a:buFontTx/>
              <a:buNone/>
            </a:pPr>
            <a:r>
              <a:rPr lang="fi-FI" altLang="fi-FI" sz="1800" dirty="0" smtClean="0">
                <a:solidFill>
                  <a:srgbClr val="FF0000"/>
                </a:solidFill>
              </a:rPr>
              <a:t>Kirjaudu</a:t>
            </a:r>
            <a:r>
              <a:rPr lang="fi-FI" altLang="fi-FI" sz="1800" dirty="0" smtClean="0"/>
              <a:t> ohjelmaan KOTIJOUKKUEEN tunnuksilla </a:t>
            </a:r>
          </a:p>
          <a:p>
            <a:pPr marL="0" indent="0">
              <a:buFontTx/>
              <a:buNone/>
            </a:pPr>
            <a:r>
              <a:rPr lang="fi-FI" altLang="fi-FI" sz="1800" dirty="0" smtClean="0">
                <a:solidFill>
                  <a:srgbClr val="FF0000"/>
                </a:solidFill>
              </a:rPr>
              <a:t>osoitteessa:</a:t>
            </a:r>
            <a:r>
              <a:rPr lang="fi-FI" altLang="fi-FI" sz="1800" dirty="0" smtClean="0"/>
              <a:t> </a:t>
            </a:r>
            <a:r>
              <a:rPr lang="fi-FI" altLang="fi-FI" sz="1800" dirty="0" smtClean="0">
                <a:solidFill>
                  <a:srgbClr val="0066CC"/>
                </a:solidFill>
              </a:rPr>
              <a:t>http://www.finhockey.fi/palvelut/palvelusivusto/ </a:t>
            </a:r>
          </a:p>
          <a:p>
            <a:pPr marL="0" indent="0">
              <a:buFontTx/>
              <a:buNone/>
            </a:pPr>
            <a:r>
              <a:rPr lang="fi-FI" sz="1400" b="1" dirty="0" smtClean="0"/>
              <a:t>Valitse </a:t>
            </a:r>
            <a:r>
              <a:rPr lang="fi-FI" sz="1400" b="1" dirty="0"/>
              <a:t>vasemmalta valikosta: ”Päivän ottelun kokoonpano ja tilastointi”, keskeltä pudotusvalikosta oikea sarja. Alle ilmestyy joukkueen pelit ja ottelupäivän mukaiseen peliin napit: ”Kokoonpano” Klikkaa sitä, jolloin alle tulee ”Tilastointi” ja sarjan tason mukaisesti muita valittavia </a:t>
            </a:r>
            <a:r>
              <a:rPr lang="fi-FI" sz="1400" b="1" dirty="0" smtClean="0"/>
              <a:t>nappeja.</a:t>
            </a:r>
          </a:p>
          <a:p>
            <a:pPr marL="0" indent="0">
              <a:buFontTx/>
              <a:buNone/>
            </a:pPr>
            <a:r>
              <a:rPr lang="fi-FI" sz="1400" b="1" dirty="0" smtClean="0"/>
              <a:t>Voit </a:t>
            </a:r>
            <a:r>
              <a:rPr lang="fi-FI" sz="1400" b="1" dirty="0"/>
              <a:t>tarkastaa kokoonpanot painamalla kokoonpanot, jolloin alapuolelle sarjakokoonpanon viereen ilmestyy ottelukokoonpanot. </a:t>
            </a:r>
            <a:endParaRPr lang="fi-FI" sz="1400" b="1" dirty="0" smtClean="0"/>
          </a:p>
          <a:p>
            <a:pPr marL="0" indent="0">
              <a:buFontTx/>
              <a:buNone/>
            </a:pPr>
            <a:r>
              <a:rPr lang="fi-FI" sz="1400" b="1" dirty="0" smtClean="0"/>
              <a:t>Järjestelmän </a:t>
            </a:r>
            <a:r>
              <a:rPr lang="fi-FI" sz="1400" b="1" dirty="0"/>
              <a:t>ottelukokoonpanossa PITÄÄ OLLA JOKAISELLA PELAAJALLA PELIPAIKKA (MV/VP/OP/VL/KH/OL), KENTÄLLINEN JA PELINUMERO. Joukkueenjohtaja on ne siis syöttänyt ottelupäivänä ja kirjuri ne tarkastaa. Jos on eriäväisyyksiä, niin kirjuri selvittää joukkueenjohtajan kanssa oikeat merkinnät ennen ottelun alkua. TUOMAREITA EI SYÖTETÄ. JOUKKUEEN TOIMIHENKILÖITÄ EI SYÖTETÄ.</a:t>
            </a:r>
            <a:endParaRPr lang="fi-FI" sz="1400" dirty="0"/>
          </a:p>
          <a:p>
            <a:pPr marL="0" indent="0">
              <a:buNone/>
            </a:pPr>
            <a:endParaRPr lang="fi-FI" sz="1400" b="1" dirty="0" smtClean="0"/>
          </a:p>
          <a:p>
            <a:pPr marL="0" indent="0">
              <a:buNone/>
            </a:pPr>
            <a:r>
              <a:rPr lang="fi-FI" sz="1400" b="1" dirty="0" err="1" smtClean="0"/>
              <a:t>TiTuun</a:t>
            </a:r>
            <a:r>
              <a:rPr lang="fi-FI" sz="1400" b="1" dirty="0" smtClean="0"/>
              <a:t> </a:t>
            </a:r>
            <a:r>
              <a:rPr lang="fi-FI" sz="1400" b="1" dirty="0"/>
              <a:t>pääsee painamalla ”Tilastointi”-nappia. </a:t>
            </a:r>
            <a:r>
              <a:rPr lang="fi-FI" sz="1400" b="1" u="sng" dirty="0"/>
              <a:t>Huomaa, että se avautuu uuteen sivuun ja joukkuesivusto jää avoimeksi selaimen toiseen ikkunaan</a:t>
            </a:r>
            <a:r>
              <a:rPr lang="fi-FI" sz="1400" b="1" dirty="0"/>
              <a:t>. </a:t>
            </a:r>
            <a:r>
              <a:rPr lang="fi-FI" sz="1400" b="1" dirty="0" err="1"/>
              <a:t>TiTu</a:t>
            </a:r>
            <a:r>
              <a:rPr lang="fi-FI" sz="1400" b="1" dirty="0"/>
              <a:t> ei ole käynnistyttyään riippuvainen </a:t>
            </a:r>
            <a:r>
              <a:rPr lang="fi-FI" sz="1400" b="1" dirty="0" smtClean="0"/>
              <a:t>Joukkuesivuston avoinna olosta </a:t>
            </a:r>
            <a:endParaRPr lang="fi-FI" altLang="fi-FI" sz="1400" dirty="0" smtClean="0"/>
          </a:p>
        </p:txBody>
      </p:sp>
      <p:sp>
        <p:nvSpPr>
          <p:cNvPr id="13316"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37F7E393-C75C-4486-92F8-1E9235AAE293}"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13317"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 </a:t>
            </a:r>
          </a:p>
        </p:txBody>
      </p:sp>
      <p:sp>
        <p:nvSpPr>
          <p:cNvPr id="13318"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EF73C335-39E4-46B6-8845-182D788A5E9D}" type="slidenum">
              <a:rPr lang="fi-FI" altLang="fi-FI" sz="1000" smtClean="0">
                <a:solidFill>
                  <a:srgbClr val="0066CC"/>
                </a:solidFill>
              </a:rPr>
              <a:pPr>
                <a:spcBef>
                  <a:spcPct val="0"/>
                </a:spcBef>
                <a:buFontTx/>
                <a:buNone/>
              </a:pPr>
              <a:t>21</a:t>
            </a:fld>
            <a:endParaRPr lang="fi-FI" altLang="fi-FI" sz="1000" dirty="0" smtClean="0">
              <a:solidFill>
                <a:srgbClr val="0066CC"/>
              </a:solidFill>
            </a:endParaRPr>
          </a:p>
        </p:txBody>
      </p:sp>
    </p:spTree>
    <p:extLst>
      <p:ext uri="{BB962C8B-B14F-4D97-AF65-F5344CB8AC3E}">
        <p14:creationId xmlns:p14="http://schemas.microsoft.com/office/powerpoint/2010/main" val="2792453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1"/>
          <p:cNvSpPr>
            <a:spLocks noGrp="1"/>
          </p:cNvSpPr>
          <p:nvPr>
            <p:ph type="title"/>
          </p:nvPr>
        </p:nvSpPr>
        <p:spPr/>
        <p:txBody>
          <a:bodyPr/>
          <a:lstStyle/>
          <a:p>
            <a:r>
              <a:rPr lang="fi-FI" altLang="fi-FI" smtClean="0"/>
              <a:t>TILASTOINTI JA TULOSPALVELU  (TiTu)</a:t>
            </a:r>
          </a:p>
        </p:txBody>
      </p:sp>
      <p:sp>
        <p:nvSpPr>
          <p:cNvPr id="3" name="Sisällön paikkamerkki 2"/>
          <p:cNvSpPr>
            <a:spLocks noGrp="1"/>
          </p:cNvSpPr>
          <p:nvPr>
            <p:ph idx="1"/>
          </p:nvPr>
        </p:nvSpPr>
        <p:spPr>
          <a:xfrm>
            <a:off x="742950" y="1052513"/>
            <a:ext cx="8420100" cy="4662487"/>
          </a:xfrm>
        </p:spPr>
        <p:txBody>
          <a:bodyPr/>
          <a:lstStyle/>
          <a:p>
            <a:pPr marL="0" indent="0">
              <a:buFontTx/>
              <a:buNone/>
            </a:pPr>
            <a:r>
              <a:rPr lang="fi-FI" altLang="fi-FI" sz="1800" dirty="0" smtClean="0"/>
              <a:t>Voit tarkastaa kotijoukkueen </a:t>
            </a:r>
          </a:p>
          <a:p>
            <a:pPr marL="0" indent="0">
              <a:buFontTx/>
              <a:buNone/>
            </a:pPr>
            <a:r>
              <a:rPr lang="fi-FI" altLang="fi-FI" sz="1800" dirty="0" smtClean="0"/>
              <a:t>kokoonpanon painamalla nappeja </a:t>
            </a:r>
          </a:p>
          <a:p>
            <a:pPr marL="0" indent="0">
              <a:buFontTx/>
              <a:buNone/>
            </a:pPr>
            <a:r>
              <a:rPr lang="fi-FI" altLang="fi-FI" sz="1800" dirty="0" smtClean="0"/>
              <a:t>alapuolelle peruskokoonpanon viereen </a:t>
            </a:r>
          </a:p>
          <a:p>
            <a:pPr marL="0" indent="0">
              <a:buFontTx/>
              <a:buNone/>
            </a:pPr>
            <a:r>
              <a:rPr lang="fi-FI" altLang="fi-FI" sz="1800" dirty="0" smtClean="0"/>
              <a:t>ilmestyy joukkueen ottelukokoonpano</a:t>
            </a:r>
          </a:p>
          <a:p>
            <a:pPr marL="0" indent="0">
              <a:buFontTx/>
              <a:buNone/>
            </a:pPr>
            <a:endParaRPr lang="fi-FI" altLang="fi-FI" sz="1800" dirty="0" smtClean="0"/>
          </a:p>
          <a:p>
            <a:pPr marL="0" indent="0">
              <a:buFontTx/>
              <a:buNone/>
            </a:pPr>
            <a:r>
              <a:rPr lang="fi-FI" altLang="fi-FI" sz="1800" dirty="0" smtClean="0"/>
              <a:t>Vierasjoukkueen kokoonpano näkyy kotijoukkueen tunnuksilla. </a:t>
            </a:r>
          </a:p>
          <a:p>
            <a:pPr marL="0" indent="0">
              <a:buFontTx/>
              <a:buNone/>
            </a:pPr>
            <a:endParaRPr lang="fi-FI" altLang="fi-FI" sz="1800" dirty="0" smtClean="0"/>
          </a:p>
          <a:p>
            <a:pPr marL="0" indent="0">
              <a:buFontTx/>
              <a:buNone/>
            </a:pPr>
            <a:r>
              <a:rPr lang="fi-FI" altLang="fi-FI" sz="1800" dirty="0" smtClean="0"/>
              <a:t>Ottelukokoonpanossa </a:t>
            </a:r>
            <a:r>
              <a:rPr lang="fi-FI" altLang="fi-FI" sz="1800" dirty="0" smtClean="0">
                <a:solidFill>
                  <a:srgbClr val="FF0000"/>
                </a:solidFill>
              </a:rPr>
              <a:t>PITÄÄ OLLA JOKAISELLA PELAAJALLA </a:t>
            </a:r>
          </a:p>
          <a:p>
            <a:pPr marL="0" indent="0">
              <a:buFontTx/>
              <a:buNone/>
            </a:pPr>
            <a:r>
              <a:rPr lang="fi-FI" altLang="fi-FI" sz="1800" dirty="0" smtClean="0">
                <a:solidFill>
                  <a:srgbClr val="FF0000"/>
                </a:solidFill>
              </a:rPr>
              <a:t>PELIPAIKKA (MV/VP/OP/VL/KH/OL), KENTÄLLINEN (1-4) JA PELINUMERO</a:t>
            </a:r>
          </a:p>
          <a:p>
            <a:pPr marL="0" indent="0">
              <a:buFontTx/>
              <a:buNone/>
            </a:pPr>
            <a:endParaRPr lang="fi-FI" altLang="fi-FI" sz="1800" dirty="0" smtClean="0"/>
          </a:p>
          <a:p>
            <a:pPr marL="0" indent="0">
              <a:buFontTx/>
              <a:buNone/>
            </a:pPr>
            <a:r>
              <a:rPr lang="fi-FI" altLang="fi-FI" sz="1800" dirty="0" smtClean="0"/>
              <a:t>Joukkueenjohtaja syöttää tiedot ajoissa ottelupäivänä, kirjuri tarkastaa. </a:t>
            </a:r>
          </a:p>
          <a:p>
            <a:pPr marL="0" indent="0">
              <a:buFontTx/>
              <a:buNone/>
            </a:pPr>
            <a:r>
              <a:rPr lang="fi-FI" altLang="fi-FI" sz="1800" dirty="0" smtClean="0"/>
              <a:t>Mikäli havaitaan eroja, kirjuri selvittää joukkueenjohtajan kanssa oikeat merkinnät ennen ottelun alkua. </a:t>
            </a:r>
          </a:p>
          <a:p>
            <a:pPr marL="0" indent="0">
              <a:buFontTx/>
              <a:buNone/>
            </a:pPr>
            <a:endParaRPr lang="fi-FI" altLang="fi-FI" sz="1800" dirty="0" smtClean="0"/>
          </a:p>
        </p:txBody>
      </p:sp>
      <p:sp>
        <p:nvSpPr>
          <p:cNvPr id="14340"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1299D454-D89F-4E7B-9821-5B794330D2A6}"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14341"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14342"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2F4197E8-F473-4588-BC1A-CDA32281981B}" type="slidenum">
              <a:rPr lang="fi-FI" altLang="fi-FI" sz="1000" smtClean="0">
                <a:solidFill>
                  <a:srgbClr val="0066CC"/>
                </a:solidFill>
              </a:rPr>
              <a:pPr>
                <a:spcBef>
                  <a:spcPct val="0"/>
                </a:spcBef>
                <a:buFontTx/>
                <a:buNone/>
              </a:pPr>
              <a:t>22</a:t>
            </a:fld>
            <a:endParaRPr lang="fi-FI" altLang="fi-FI" sz="1000" smtClean="0">
              <a:solidFill>
                <a:srgbClr val="0066CC"/>
              </a:solidFill>
            </a:endParaRPr>
          </a:p>
        </p:txBody>
      </p:sp>
      <p:pic>
        <p:nvPicPr>
          <p:cNvPr id="33794" name="Picture 2" descr="C:\Users\Acer\Documents\screenshots\screenshot.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538" y="1557338"/>
            <a:ext cx="41814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Suorakulmio 6"/>
          <p:cNvSpPr>
            <a:spLocks noChangeArrowheads="1"/>
          </p:cNvSpPr>
          <p:nvPr/>
        </p:nvSpPr>
        <p:spPr bwMode="auto">
          <a:xfrm>
            <a:off x="6584950" y="2033588"/>
            <a:ext cx="433388" cy="6032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endParaRPr lang="fi-FI" altLang="fi-FI" sz="2400"/>
          </a:p>
        </p:txBody>
      </p:sp>
      <p:cxnSp>
        <p:nvCxnSpPr>
          <p:cNvPr id="9" name="Suora nuoliyhdysviiva 8"/>
          <p:cNvCxnSpPr>
            <a:cxnSpLocks noChangeShapeType="1"/>
          </p:cNvCxnSpPr>
          <p:nvPr/>
        </p:nvCxnSpPr>
        <p:spPr bwMode="auto">
          <a:xfrm flipV="1">
            <a:off x="7473950" y="2366963"/>
            <a:ext cx="719138" cy="1133475"/>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uora nuoliyhdysviiva 10"/>
          <p:cNvCxnSpPr>
            <a:cxnSpLocks noChangeShapeType="1"/>
          </p:cNvCxnSpPr>
          <p:nvPr/>
        </p:nvCxnSpPr>
        <p:spPr bwMode="auto">
          <a:xfrm flipV="1">
            <a:off x="7473950" y="2363788"/>
            <a:ext cx="1019175" cy="1136650"/>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uora nuoliyhdysviiva 12"/>
          <p:cNvCxnSpPr>
            <a:cxnSpLocks noChangeShapeType="1"/>
          </p:cNvCxnSpPr>
          <p:nvPr/>
        </p:nvCxnSpPr>
        <p:spPr bwMode="auto">
          <a:xfrm flipV="1">
            <a:off x="7473950" y="2366963"/>
            <a:ext cx="1295400" cy="1133475"/>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Picture 8" descr="C:\Users\Acer\Documents\screenshots\screenshot.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538" y="990600"/>
            <a:ext cx="42608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uora nuoliyhdysviiva 16"/>
          <p:cNvCxnSpPr>
            <a:cxnSpLocks noChangeShapeType="1"/>
          </p:cNvCxnSpPr>
          <p:nvPr/>
        </p:nvCxnSpPr>
        <p:spPr bwMode="auto">
          <a:xfrm>
            <a:off x="3873500" y="1263650"/>
            <a:ext cx="4248150" cy="0"/>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3794"/>
                                        </p:tgtEl>
                                        <p:attrNameLst>
                                          <p:attrName>style.visibility</p:attrName>
                                        </p:attrNameLst>
                                      </p:cBhvr>
                                      <p:to>
                                        <p:strVal val="visible"/>
                                      </p:to>
                                    </p:set>
                                    <p:animEffect transition="in" filter="circle(in)">
                                      <p:cBhvr>
                                        <p:cTn id="26" dur="2000"/>
                                        <p:tgtEl>
                                          <p:spTgt spid="3379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1000"/>
                                        <p:tgtEl>
                                          <p:spTgt spid="3">
                                            <p:txEl>
                                              <p:pRg st="8" end="8"/>
                                            </p:txEl>
                                          </p:spTgt>
                                        </p:tgtEl>
                                      </p:cBhvr>
                                    </p:animEffect>
                                    <p:anim calcmode="lin" valueType="num">
                                      <p:cBhvr>
                                        <p:cTn id="4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42" presetClass="entr" presetSubtype="0" fill="hold"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tsikko 1"/>
          <p:cNvSpPr>
            <a:spLocks noGrp="1"/>
          </p:cNvSpPr>
          <p:nvPr>
            <p:ph type="title"/>
          </p:nvPr>
        </p:nvSpPr>
        <p:spPr>
          <a:xfrm>
            <a:off x="747713" y="333375"/>
            <a:ext cx="7639050" cy="914400"/>
          </a:xfrm>
        </p:spPr>
        <p:txBody>
          <a:bodyPr/>
          <a:lstStyle/>
          <a:p>
            <a:r>
              <a:rPr lang="fi-FI" altLang="fi-FI" smtClean="0"/>
              <a:t>TILASTOINTI JA TULOSPALVELU (TiTu)</a:t>
            </a:r>
          </a:p>
        </p:txBody>
      </p:sp>
      <p:sp>
        <p:nvSpPr>
          <p:cNvPr id="3" name="Sisällön paikkamerkki 2"/>
          <p:cNvSpPr>
            <a:spLocks noGrp="1"/>
          </p:cNvSpPr>
          <p:nvPr>
            <p:ph idx="1"/>
          </p:nvPr>
        </p:nvSpPr>
        <p:spPr>
          <a:xfrm>
            <a:off x="742950" y="1268413"/>
            <a:ext cx="8420100" cy="4446587"/>
          </a:xfrm>
        </p:spPr>
        <p:txBody>
          <a:bodyPr/>
          <a:lstStyle/>
          <a:p>
            <a:pPr marL="0" indent="0">
              <a:buFontTx/>
              <a:buNone/>
              <a:defRPr/>
            </a:pPr>
            <a:r>
              <a:rPr lang="fi-FI" sz="1800" dirty="0" err="1" smtClean="0"/>
              <a:t>TiTu</a:t>
            </a:r>
            <a:r>
              <a:rPr lang="fi-FI" sz="1800" dirty="0" smtClean="0"/>
              <a:t> –näkymään saattaa tulla varoitus</a:t>
            </a:r>
          </a:p>
          <a:p>
            <a:pPr marL="0" indent="0">
              <a:buFontTx/>
              <a:buNone/>
              <a:defRPr/>
            </a:pPr>
            <a:r>
              <a:rPr lang="fi-FI" sz="1800" dirty="0" smtClean="0"/>
              <a:t>-&gt; Paina silloin ”</a:t>
            </a:r>
            <a:r>
              <a:rPr lang="fi-FI" sz="1800" dirty="0" err="1" smtClean="0"/>
              <a:t>Run</a:t>
            </a:r>
            <a:r>
              <a:rPr lang="fi-FI" sz="1800" dirty="0" smtClean="0"/>
              <a:t>”</a:t>
            </a:r>
          </a:p>
          <a:p>
            <a:pPr marL="0" indent="0">
              <a:buFontTx/>
              <a:buNone/>
              <a:defRPr/>
            </a:pPr>
            <a:endParaRPr lang="fi-FI" sz="1800" dirty="0"/>
          </a:p>
          <a:p>
            <a:pPr marL="0" indent="0">
              <a:buFontTx/>
              <a:buNone/>
              <a:defRPr/>
            </a:pPr>
            <a:endParaRPr lang="fi-FI" sz="1800" dirty="0" smtClean="0"/>
          </a:p>
          <a:p>
            <a:pPr marL="0" indent="0">
              <a:buFontTx/>
              <a:buNone/>
              <a:defRPr/>
            </a:pPr>
            <a:r>
              <a:rPr lang="fi-FI" sz="1800" dirty="0" err="1" smtClean="0"/>
              <a:t>Firefoxissa</a:t>
            </a:r>
            <a:r>
              <a:rPr lang="fi-FI" sz="1800" dirty="0" smtClean="0"/>
              <a:t> pitää vielä hyväksyä </a:t>
            </a:r>
          </a:p>
          <a:p>
            <a:pPr marL="0" indent="0">
              <a:buFontTx/>
              <a:buNone/>
              <a:defRPr/>
            </a:pPr>
            <a:r>
              <a:rPr lang="fi-FI" sz="1800" dirty="0" smtClean="0"/>
              <a:t>selaimen suojausohitus </a:t>
            </a:r>
          </a:p>
          <a:p>
            <a:pPr marL="0" indent="0">
              <a:buFontTx/>
              <a:buNone/>
              <a:defRPr/>
            </a:pPr>
            <a:r>
              <a:rPr lang="fi-FI" sz="1800" dirty="0" smtClean="0"/>
              <a:t>paina</a:t>
            </a:r>
            <a:endParaRPr lang="fi-FI" dirty="0" smtClean="0"/>
          </a:p>
          <a:p>
            <a:pPr marL="0" indent="0">
              <a:buFontTx/>
              <a:buNone/>
              <a:defRPr/>
            </a:pPr>
            <a:endParaRPr lang="fi-FI" dirty="0"/>
          </a:p>
          <a:p>
            <a:pPr marL="0" indent="0">
              <a:buFontTx/>
              <a:buNone/>
              <a:defRPr/>
            </a:pPr>
            <a:endParaRPr lang="fi-FI" dirty="0" smtClean="0"/>
          </a:p>
          <a:p>
            <a:pPr marL="0" indent="0">
              <a:buFontTx/>
              <a:buNone/>
              <a:defRPr/>
            </a:pPr>
            <a:r>
              <a:rPr lang="fi-FI" sz="1800" dirty="0" smtClean="0"/>
              <a:t>Seuraavaksi ohjelma kysyy</a:t>
            </a:r>
          </a:p>
          <a:p>
            <a:pPr marL="0" indent="0">
              <a:buFontTx/>
              <a:buNone/>
              <a:defRPr/>
            </a:pPr>
            <a:r>
              <a:rPr lang="fi-FI" sz="1800" dirty="0" smtClean="0"/>
              <a:t>Hyväksy painamalla</a:t>
            </a:r>
          </a:p>
          <a:p>
            <a:pPr marL="0" indent="0">
              <a:buFontTx/>
              <a:buNone/>
              <a:defRPr/>
            </a:pPr>
            <a:endParaRPr lang="fi-FI" dirty="0" smtClean="0"/>
          </a:p>
          <a:p>
            <a:pPr>
              <a:defRPr/>
            </a:pPr>
            <a:endParaRPr lang="fi-FI" dirty="0"/>
          </a:p>
        </p:txBody>
      </p:sp>
      <p:sp>
        <p:nvSpPr>
          <p:cNvPr id="16388"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6A1764FF-DA20-48DD-966D-280D9EAD5E48}"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16389"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16390"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20762F14-2161-461B-9834-4BD3B80536A4}" type="slidenum">
              <a:rPr lang="fi-FI" altLang="fi-FI" sz="1000" smtClean="0">
                <a:solidFill>
                  <a:srgbClr val="0066CC"/>
                </a:solidFill>
              </a:rPr>
              <a:pPr>
                <a:spcBef>
                  <a:spcPct val="0"/>
                </a:spcBef>
                <a:buFontTx/>
                <a:buNone/>
              </a:pPr>
              <a:t>23</a:t>
            </a:fld>
            <a:endParaRPr lang="fi-FI" altLang="fi-FI" sz="1000" smtClean="0">
              <a:solidFill>
                <a:srgbClr val="0066CC"/>
              </a:solidFill>
            </a:endParaRPr>
          </a:p>
        </p:txBody>
      </p:sp>
      <p:pic>
        <p:nvPicPr>
          <p:cNvPr id="35843" name="Picture 3" descr="C:\Users\Acer\Documents\screenshots\screenshot.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1" y="4077072"/>
            <a:ext cx="3816424" cy="1678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uora nuoliyhdysviiva 7"/>
          <p:cNvCxnSpPr>
            <a:cxnSpLocks noChangeShapeType="1"/>
          </p:cNvCxnSpPr>
          <p:nvPr/>
        </p:nvCxnSpPr>
        <p:spPr bwMode="auto">
          <a:xfrm>
            <a:off x="2936776" y="4755356"/>
            <a:ext cx="4248472" cy="617860"/>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329" y="980728"/>
            <a:ext cx="3453096" cy="201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2" descr="C:\Users\Acer\Documents\screenshots\screenshot.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225" y="2790072"/>
            <a:ext cx="1514207"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uora nuoliyhdysviiva 12"/>
          <p:cNvCxnSpPr>
            <a:cxnSpLocks noChangeShapeType="1"/>
          </p:cNvCxnSpPr>
          <p:nvPr/>
        </p:nvCxnSpPr>
        <p:spPr bwMode="auto">
          <a:xfrm>
            <a:off x="3080792" y="1772816"/>
            <a:ext cx="4536975" cy="959274"/>
          </a:xfrm>
          <a:prstGeom prst="straightConnector1">
            <a:avLst/>
          </a:prstGeom>
          <a:noFill/>
          <a:ln w="1587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uora nuoliyhdysviiva 11"/>
          <p:cNvCxnSpPr>
            <a:cxnSpLocks noChangeShapeType="1"/>
          </p:cNvCxnSpPr>
          <p:nvPr/>
        </p:nvCxnSpPr>
        <p:spPr bwMode="auto">
          <a:xfrm>
            <a:off x="1640632" y="3400410"/>
            <a:ext cx="2808312" cy="172606"/>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2580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anim calcmode="lin" valueType="num">
                                      <p:cBhvr>
                                        <p:cTn id="1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anim calcmode="lin" valueType="num">
                                      <p:cBhvr>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6391"/>
                                        </p:tgtEl>
                                        <p:attrNameLst>
                                          <p:attrName>style.visibility</p:attrName>
                                        </p:attrNameLst>
                                      </p:cBhvr>
                                      <p:to>
                                        <p:strVal val="visible"/>
                                      </p:to>
                                    </p:set>
                                    <p:animEffect transition="in" filter="fade">
                                      <p:cBhvr>
                                        <p:cTn id="25" dur="1000"/>
                                        <p:tgtEl>
                                          <p:spTgt spid="16391"/>
                                        </p:tgtEl>
                                      </p:cBhvr>
                                    </p:animEffect>
                                    <p:anim calcmode="lin" valueType="num">
                                      <p:cBhvr>
                                        <p:cTn id="26" dur="1000" fill="hold"/>
                                        <p:tgtEl>
                                          <p:spTgt spid="16391"/>
                                        </p:tgtEl>
                                        <p:attrNameLst>
                                          <p:attrName>ppt_x</p:attrName>
                                        </p:attrNameLst>
                                      </p:cBhvr>
                                      <p:tavLst>
                                        <p:tav tm="0">
                                          <p:val>
                                            <p:strVal val="#ppt_x"/>
                                          </p:val>
                                        </p:tav>
                                        <p:tav tm="100000">
                                          <p:val>
                                            <p:strVal val="#ppt_x"/>
                                          </p:val>
                                        </p:tav>
                                      </p:tavLst>
                                    </p:anim>
                                    <p:anim calcmode="lin" valueType="num">
                                      <p:cBhvr>
                                        <p:cTn id="27" dur="1000" fill="hold"/>
                                        <p:tgtEl>
                                          <p:spTgt spid="1639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42"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circle(in)">
                                      <p:cBhvr>
                                        <p:cTn id="42" dur="2000"/>
                                        <p:tgtEl>
                                          <p:spTgt spid="3">
                                            <p:txEl>
                                              <p:pRg st="9" end="9"/>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35843"/>
                                        </p:tgtEl>
                                        <p:attrNameLst>
                                          <p:attrName>style.visibility</p:attrName>
                                        </p:attrNameLst>
                                      </p:cBhvr>
                                      <p:to>
                                        <p:strVal val="visible"/>
                                      </p:to>
                                    </p:set>
                                    <p:animEffect transition="in" filter="circle(in)">
                                      <p:cBhvr>
                                        <p:cTn id="45" dur="2000"/>
                                        <p:tgtEl>
                                          <p:spTgt spid="3584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wipe(down)">
                                      <p:cBhvr>
                                        <p:cTn id="50" dur="500"/>
                                        <p:tgtEl>
                                          <p:spTgt spid="3">
                                            <p:txEl>
                                              <p:pRg st="10" end="10"/>
                                            </p:txEl>
                                          </p:spTgt>
                                        </p:tgtEl>
                                      </p:cBhvr>
                                    </p:animEffect>
                                  </p:childTnLst>
                                </p:cTn>
                              </p:par>
                              <p:par>
                                <p:cTn id="51" presetID="6" presetClass="entr" presetSubtype="16"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circle(in)">
                                      <p:cBhvr>
                                        <p:cTn id="5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p:nvPr>
        </p:nvSpPr>
        <p:spPr/>
        <p:txBody>
          <a:bodyPr/>
          <a:lstStyle/>
          <a:p>
            <a:r>
              <a:rPr lang="fi-FI" altLang="fi-FI" smtClean="0"/>
              <a:t>TILASTOINTI JA TULOSPALVELU  (TiTu)</a:t>
            </a:r>
          </a:p>
        </p:txBody>
      </p:sp>
      <p:sp>
        <p:nvSpPr>
          <p:cNvPr id="3" name="Sisällön paikkamerkki 2"/>
          <p:cNvSpPr>
            <a:spLocks noGrp="1"/>
          </p:cNvSpPr>
          <p:nvPr>
            <p:ph idx="1"/>
          </p:nvPr>
        </p:nvSpPr>
        <p:spPr>
          <a:xfrm>
            <a:off x="812006" y="1196752"/>
            <a:ext cx="7993063" cy="4373563"/>
          </a:xfrm>
        </p:spPr>
        <p:txBody>
          <a:bodyPr/>
          <a:lstStyle/>
          <a:p>
            <a:pPr marL="0" indent="0">
              <a:buFontTx/>
              <a:buNone/>
            </a:pPr>
            <a:endParaRPr lang="fi-FI" altLang="fi-FI" sz="1800" dirty="0" smtClean="0"/>
          </a:p>
          <a:p>
            <a:pPr marL="0" indent="0">
              <a:buFontTx/>
              <a:buNone/>
            </a:pPr>
            <a:endParaRPr lang="fi-FI" altLang="fi-FI" sz="1800" dirty="0" smtClean="0"/>
          </a:p>
          <a:p>
            <a:pPr marL="0" indent="0">
              <a:buFontTx/>
              <a:buNone/>
            </a:pPr>
            <a:endParaRPr lang="fi-FI" altLang="fi-FI" sz="1800" dirty="0" smtClean="0"/>
          </a:p>
          <a:p>
            <a:pPr marL="0" indent="0">
              <a:buFontTx/>
              <a:buNone/>
            </a:pPr>
            <a:endParaRPr lang="fi-FI" altLang="fi-FI" sz="1800" dirty="0" smtClean="0"/>
          </a:p>
          <a:p>
            <a:pPr marL="0" indent="0">
              <a:buFontTx/>
              <a:buNone/>
            </a:pPr>
            <a:endParaRPr lang="en-US" altLang="fi-FI" sz="1400" dirty="0" smtClean="0"/>
          </a:p>
          <a:p>
            <a:pPr marL="0" indent="0">
              <a:buFontTx/>
              <a:buNone/>
            </a:pPr>
            <a:endParaRPr lang="en-US" altLang="fi-FI" sz="1400" dirty="0" smtClean="0"/>
          </a:p>
        </p:txBody>
      </p:sp>
      <p:sp>
        <p:nvSpPr>
          <p:cNvPr id="15364"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9C87D4B8-D25E-4CCA-B636-31720F54FA9A}"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15365"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15366"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55AAFDCB-EDAE-4F63-983C-7819644F0A96}" type="slidenum">
              <a:rPr lang="fi-FI" altLang="fi-FI" sz="1000" smtClean="0">
                <a:solidFill>
                  <a:srgbClr val="0066CC"/>
                </a:solidFill>
              </a:rPr>
              <a:pPr>
                <a:spcBef>
                  <a:spcPct val="0"/>
                </a:spcBef>
                <a:buFontTx/>
                <a:buNone/>
              </a:pPr>
              <a:t>24</a:t>
            </a:fld>
            <a:endParaRPr lang="fi-FI" altLang="fi-FI" sz="1000" smtClean="0">
              <a:solidFill>
                <a:srgbClr val="0066CC"/>
              </a:solidFill>
            </a:endParaRPr>
          </a:p>
        </p:txBody>
      </p:sp>
      <p:sp>
        <p:nvSpPr>
          <p:cNvPr id="2" name="Tekstiruutu 1"/>
          <p:cNvSpPr txBox="1"/>
          <p:nvPr/>
        </p:nvSpPr>
        <p:spPr>
          <a:xfrm>
            <a:off x="763416" y="1196752"/>
            <a:ext cx="7041232" cy="1815882"/>
          </a:xfrm>
          <a:prstGeom prst="rect">
            <a:avLst/>
          </a:prstGeom>
          <a:noFill/>
        </p:spPr>
        <p:txBody>
          <a:bodyPr wrap="square" rtlCol="0">
            <a:spAutoFit/>
          </a:bodyPr>
          <a:lstStyle/>
          <a:p>
            <a:r>
              <a:rPr lang="fi-FI" sz="1600" b="1" dirty="0"/>
              <a:t>Kirjaudu ohjelmaan syöttämällä yhteystietosi. Käyttäjän nimi (etunimi sukunimi) tulostuu pöytäkirjaan kirjuriksi. Puhelinnumeroa voidaan käyttää kirjurin tavoittamiseksi ottelun aikana. </a:t>
            </a:r>
            <a:endParaRPr lang="fi-FI" sz="1600" b="1" dirty="0" smtClean="0"/>
          </a:p>
          <a:p>
            <a:endParaRPr lang="fi-FI" sz="1600" b="1" dirty="0" smtClean="0"/>
          </a:p>
          <a:p>
            <a:r>
              <a:rPr lang="fi-FI" sz="1600" b="1" dirty="0" smtClean="0">
                <a:solidFill>
                  <a:srgbClr val="FF0000"/>
                </a:solidFill>
              </a:rPr>
              <a:t>Pidä </a:t>
            </a:r>
            <a:r>
              <a:rPr lang="fi-FI" sz="1600" b="1" dirty="0">
                <a:solidFill>
                  <a:srgbClr val="FF0000"/>
                </a:solidFill>
              </a:rPr>
              <a:t>siis myös puhelimesi auki ja näkyvillä</a:t>
            </a:r>
            <a:r>
              <a:rPr lang="fi-FI" sz="1600" b="1" dirty="0" smtClean="0"/>
              <a:t>.</a:t>
            </a:r>
          </a:p>
          <a:p>
            <a:r>
              <a:rPr lang="fi-FI" sz="1600" b="1" dirty="0" smtClean="0"/>
              <a:t> </a:t>
            </a:r>
          </a:p>
          <a:p>
            <a:r>
              <a:rPr lang="fi-FI" sz="1600" b="1" dirty="0" smtClean="0"/>
              <a:t>Klikkaa </a:t>
            </a:r>
            <a:r>
              <a:rPr lang="fi-FI" sz="1600" b="1" dirty="0"/>
              <a:t>lopuksi ”Kirjaudu”.   </a:t>
            </a:r>
            <a:endParaRPr lang="fi-FI"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408" y="3320876"/>
            <a:ext cx="5328840" cy="1944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uora nuoliyhdysviiva 8"/>
          <p:cNvCxnSpPr>
            <a:cxnSpLocks noChangeShapeType="1"/>
          </p:cNvCxnSpPr>
          <p:nvPr/>
        </p:nvCxnSpPr>
        <p:spPr bwMode="auto">
          <a:xfrm>
            <a:off x="3152800" y="3012634"/>
            <a:ext cx="1296144" cy="1784518"/>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tsikko 1"/>
          <p:cNvSpPr>
            <a:spLocks noGrp="1"/>
          </p:cNvSpPr>
          <p:nvPr>
            <p:ph type="title"/>
          </p:nvPr>
        </p:nvSpPr>
        <p:spPr/>
        <p:txBody>
          <a:bodyPr/>
          <a:lstStyle/>
          <a:p>
            <a:r>
              <a:rPr lang="fi-FI" altLang="fi-FI" smtClean="0"/>
              <a:t>TILASTOINTI JA TULOSPALVELU (TiTu)</a:t>
            </a:r>
          </a:p>
        </p:txBody>
      </p:sp>
      <p:sp>
        <p:nvSpPr>
          <p:cNvPr id="3" name="Sisällön paikkamerkki 2"/>
          <p:cNvSpPr>
            <a:spLocks noGrp="1"/>
          </p:cNvSpPr>
          <p:nvPr>
            <p:ph idx="1"/>
          </p:nvPr>
        </p:nvSpPr>
        <p:spPr>
          <a:xfrm>
            <a:off x="742950" y="1023938"/>
            <a:ext cx="8420100" cy="4691062"/>
          </a:xfrm>
        </p:spPr>
        <p:txBody>
          <a:bodyPr/>
          <a:lstStyle/>
          <a:p>
            <a:pPr marL="0" indent="0">
              <a:buFontTx/>
              <a:buNone/>
              <a:defRPr/>
            </a:pPr>
            <a:r>
              <a:rPr lang="fi-FI" sz="1800" dirty="0" smtClean="0"/>
              <a:t>Tilastointi avautuu</a:t>
            </a:r>
          </a:p>
          <a:p>
            <a:pPr marL="0" indent="0">
              <a:buFontTx/>
              <a:buNone/>
              <a:defRPr/>
            </a:pPr>
            <a:r>
              <a:rPr lang="fi-FI" sz="1800" dirty="0" smtClean="0"/>
              <a:t>ikkunaan, Päivän ottelun </a:t>
            </a:r>
          </a:p>
          <a:p>
            <a:pPr marL="0" indent="0">
              <a:buFontTx/>
              <a:buNone/>
              <a:defRPr/>
            </a:pPr>
            <a:r>
              <a:rPr lang="fi-FI" sz="1800" dirty="0" smtClean="0"/>
              <a:t>Kokoonpano jää </a:t>
            </a:r>
          </a:p>
          <a:p>
            <a:pPr marL="0" indent="0">
              <a:buFontTx/>
              <a:buNone/>
              <a:defRPr/>
            </a:pPr>
            <a:r>
              <a:rPr lang="fi-FI" sz="1800" dirty="0" smtClean="0"/>
              <a:t>avoimeksi selaimen toiseen </a:t>
            </a:r>
          </a:p>
          <a:p>
            <a:pPr marL="0" indent="0">
              <a:buFontTx/>
              <a:buNone/>
              <a:defRPr/>
            </a:pPr>
            <a:r>
              <a:rPr lang="fi-FI" sz="1800" dirty="0"/>
              <a:t>i</a:t>
            </a:r>
            <a:r>
              <a:rPr lang="fi-FI" sz="1800" dirty="0" smtClean="0"/>
              <a:t>kkunaan.</a:t>
            </a:r>
          </a:p>
          <a:p>
            <a:pPr marL="0" indent="0">
              <a:buFontTx/>
              <a:buNone/>
              <a:defRPr/>
            </a:pPr>
            <a:r>
              <a:rPr lang="fi-FI" sz="1800" dirty="0" smtClean="0"/>
              <a:t>Voit muokata joukkueiden</a:t>
            </a:r>
          </a:p>
          <a:p>
            <a:pPr marL="0" indent="0">
              <a:buFontTx/>
              <a:buNone/>
              <a:defRPr/>
            </a:pPr>
            <a:r>
              <a:rPr lang="fi-FI" sz="1800" dirty="0" smtClean="0"/>
              <a:t>kokoonpanoa tarvittaessa </a:t>
            </a:r>
          </a:p>
          <a:p>
            <a:pPr marL="0" indent="0">
              <a:buFontTx/>
              <a:buNone/>
              <a:defRPr/>
            </a:pPr>
            <a:r>
              <a:rPr lang="fi-FI" sz="1800" dirty="0" smtClean="0"/>
              <a:t>kokoonpanosivulta.</a:t>
            </a:r>
          </a:p>
          <a:p>
            <a:pPr marL="0" indent="0">
              <a:buFontTx/>
              <a:buNone/>
              <a:defRPr/>
            </a:pPr>
            <a:r>
              <a:rPr lang="fi-FI" sz="1800" dirty="0" smtClean="0"/>
              <a:t> Älä sulje </a:t>
            </a:r>
            <a:r>
              <a:rPr lang="fi-FI" sz="1800" dirty="0" err="1" smtClean="0"/>
              <a:t>TiTua</a:t>
            </a:r>
            <a:r>
              <a:rPr lang="fi-FI" sz="1800" dirty="0" smtClean="0"/>
              <a:t>!</a:t>
            </a:r>
          </a:p>
          <a:p>
            <a:pPr marL="0" indent="0">
              <a:buFontTx/>
              <a:buNone/>
              <a:defRPr/>
            </a:pPr>
            <a:endParaRPr lang="fi-FI" sz="1800" dirty="0"/>
          </a:p>
          <a:p>
            <a:pPr marL="0" indent="0">
              <a:buFontTx/>
              <a:buNone/>
              <a:defRPr/>
            </a:pPr>
            <a:endParaRPr lang="fi-FI" sz="1800" dirty="0" smtClean="0"/>
          </a:p>
          <a:p>
            <a:pPr marL="0" indent="0">
              <a:buFontTx/>
              <a:buNone/>
              <a:defRPr/>
            </a:pPr>
            <a:r>
              <a:rPr lang="fi-FI" sz="1800" dirty="0" smtClean="0"/>
              <a:t>Tallennettuasi muutokset </a:t>
            </a:r>
          </a:p>
          <a:p>
            <a:pPr marL="0" indent="0">
              <a:buFontTx/>
              <a:buNone/>
              <a:defRPr/>
            </a:pPr>
            <a:r>
              <a:rPr lang="fi-FI" sz="1800" dirty="0" smtClean="0"/>
              <a:t>päivitä joukkue </a:t>
            </a:r>
            <a:r>
              <a:rPr lang="fi-FI" sz="1800" dirty="0" err="1" smtClean="0"/>
              <a:t>TiTun</a:t>
            </a:r>
            <a:r>
              <a:rPr lang="fi-FI" sz="1800" dirty="0" smtClean="0"/>
              <a:t> </a:t>
            </a:r>
          </a:p>
          <a:p>
            <a:pPr marL="0" indent="0">
              <a:buFontTx/>
              <a:buNone/>
              <a:defRPr/>
            </a:pPr>
            <a:r>
              <a:rPr lang="fi-FI" sz="1800" dirty="0" smtClean="0"/>
              <a:t>oikeassa yläreunassa olevasta Lisäasetukset -&gt;Päivitä kokoonpano –napista</a:t>
            </a:r>
            <a:endParaRPr lang="fi-FI" dirty="0"/>
          </a:p>
        </p:txBody>
      </p:sp>
      <p:sp>
        <p:nvSpPr>
          <p:cNvPr id="17412"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E0067546-88A8-4767-8995-A060DE993686}"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17413"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17414"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4760A4D0-7E0D-4EEF-8E90-CF2137FD79B9}" type="slidenum">
              <a:rPr lang="fi-FI" altLang="fi-FI" sz="1000" smtClean="0">
                <a:solidFill>
                  <a:srgbClr val="0066CC"/>
                </a:solidFill>
              </a:rPr>
              <a:pPr>
                <a:spcBef>
                  <a:spcPct val="0"/>
                </a:spcBef>
                <a:buFontTx/>
                <a:buNone/>
              </a:pPr>
              <a:t>25</a:t>
            </a:fld>
            <a:endParaRPr lang="fi-FI" altLang="fi-FI" sz="1000" smtClean="0">
              <a:solidFill>
                <a:srgbClr val="0066CC"/>
              </a:solidFill>
            </a:endParaRPr>
          </a:p>
        </p:txBody>
      </p:sp>
      <p:pic>
        <p:nvPicPr>
          <p:cNvPr id="17417" name="Picture 9" descr="C:\Users\Acer\Documents\screenshots\47screen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8864" y="1340768"/>
            <a:ext cx="5961112" cy="403962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uora nuoliyhdysviiva 3"/>
          <p:cNvCxnSpPr/>
          <p:nvPr/>
        </p:nvCxnSpPr>
        <p:spPr bwMode="auto">
          <a:xfrm flipV="1">
            <a:off x="3296816" y="1772816"/>
            <a:ext cx="5832648" cy="3312368"/>
          </a:xfrm>
          <a:prstGeom prst="straightConnector1">
            <a:avLst/>
          </a:prstGeom>
          <a:solidFill>
            <a:schemeClr val="accent1"/>
          </a:solidFill>
          <a:ln w="190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1000"/>
                                        <p:tgtEl>
                                          <p:spTgt spid="3">
                                            <p:txEl>
                                              <p:pRg st="12" end="12"/>
                                            </p:txEl>
                                          </p:spTgt>
                                        </p:tgtEl>
                                      </p:cBhvr>
                                    </p:animEffect>
                                    <p:anim calcmode="lin" valueType="num">
                                      <p:cBhvr>
                                        <p:cTn id="6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fade">
                                      <p:cBhvr>
                                        <p:cTn id="66" dur="1000"/>
                                        <p:tgtEl>
                                          <p:spTgt spid="3">
                                            <p:txEl>
                                              <p:pRg st="13" end="13"/>
                                            </p:txEl>
                                          </p:spTgt>
                                        </p:tgtEl>
                                      </p:cBhvr>
                                    </p:animEffect>
                                    <p:anim calcmode="lin" valueType="num">
                                      <p:cBhvr>
                                        <p:cTn id="6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9" presetID="22" presetClass="entr" presetSubtype="4"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down)">
                                      <p:cBhvr>
                                        <p:cTn id="7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p:cNvSpPr>
            <a:spLocks noGrp="1"/>
          </p:cNvSpPr>
          <p:nvPr>
            <p:ph type="title"/>
          </p:nvPr>
        </p:nvSpPr>
        <p:spPr/>
        <p:txBody>
          <a:bodyPr/>
          <a:lstStyle/>
          <a:p>
            <a:r>
              <a:rPr lang="fi-FI" altLang="fi-FI" smtClean="0"/>
              <a:t>TILASTOINTI JA TULOSPALVELU (TiTu)</a:t>
            </a:r>
          </a:p>
        </p:txBody>
      </p:sp>
      <p:sp>
        <p:nvSpPr>
          <p:cNvPr id="3" name="Sisällön paikkamerkki 2"/>
          <p:cNvSpPr>
            <a:spLocks noGrp="1"/>
          </p:cNvSpPr>
          <p:nvPr>
            <p:ph idx="1"/>
          </p:nvPr>
        </p:nvSpPr>
        <p:spPr>
          <a:xfrm>
            <a:off x="742950" y="1341438"/>
            <a:ext cx="8420100" cy="4373562"/>
          </a:xfrm>
        </p:spPr>
        <p:txBody>
          <a:bodyPr/>
          <a:lstStyle/>
          <a:p>
            <a:pPr marL="0" indent="0">
              <a:buFontTx/>
              <a:buNone/>
            </a:pPr>
            <a:r>
              <a:rPr lang="fi-FI" altLang="fi-FI" b="1" dirty="0" smtClean="0"/>
              <a:t>Ottelutietojen syöttö </a:t>
            </a:r>
          </a:p>
          <a:p>
            <a:pPr marL="0" indent="0">
              <a:buFontTx/>
              <a:buNone/>
            </a:pPr>
            <a:endParaRPr lang="fi-FI" altLang="fi-FI" b="1" dirty="0" smtClean="0"/>
          </a:p>
          <a:p>
            <a:pPr marL="0" indent="0">
              <a:buFontTx/>
              <a:buNone/>
            </a:pPr>
            <a:r>
              <a:rPr lang="fi-FI" altLang="fi-FI" sz="1800" dirty="0" err="1" smtClean="0"/>
              <a:t>TiTu</a:t>
            </a:r>
            <a:r>
              <a:rPr lang="fi-FI" altLang="fi-FI" sz="1800" dirty="0" smtClean="0"/>
              <a:t> toimii myös internet-yhteyden katketessa </a:t>
            </a:r>
          </a:p>
          <a:p>
            <a:pPr marL="0" indent="0">
              <a:buFontTx/>
              <a:buNone/>
            </a:pPr>
            <a:r>
              <a:rPr lang="fi-FI" altLang="fi-FI" sz="1800" dirty="0" smtClean="0"/>
              <a:t>Pelikellon alla näkyy teksti vihreällä, kun yhteys on toiminnassa</a:t>
            </a:r>
          </a:p>
          <a:p>
            <a:pPr marL="0" indent="0">
              <a:buFontTx/>
              <a:buNone/>
            </a:pPr>
            <a:endParaRPr lang="fi-FI" altLang="fi-FI" sz="1800" dirty="0" smtClean="0"/>
          </a:p>
          <a:p>
            <a:pPr marL="0" indent="0">
              <a:buFontTx/>
              <a:buNone/>
            </a:pPr>
            <a:r>
              <a:rPr lang="fi-FI" altLang="fi-FI" sz="1800" dirty="0" smtClean="0"/>
              <a:t>Kun joukkueet ovat kentällä valmiina aloittamaan…</a:t>
            </a:r>
          </a:p>
          <a:p>
            <a:pPr marL="0" indent="0">
              <a:buFontTx/>
              <a:buNone/>
            </a:pPr>
            <a:r>
              <a:rPr lang="fi-FI" altLang="fi-FI" sz="1800" dirty="0" smtClean="0"/>
              <a:t>                                                Paina ”Aloita ottelu”</a:t>
            </a:r>
          </a:p>
          <a:p>
            <a:pPr marL="0" indent="0">
              <a:buFontTx/>
              <a:buNone/>
            </a:pPr>
            <a:r>
              <a:rPr lang="fi-FI" altLang="fi-FI" sz="1800" dirty="0" smtClean="0"/>
              <a:t>                                                Paina ”Aloita erä”</a:t>
            </a:r>
          </a:p>
          <a:p>
            <a:pPr marL="0" indent="0">
              <a:buFontTx/>
              <a:buNone/>
            </a:pPr>
            <a:endParaRPr lang="fi-FI" altLang="fi-FI" sz="1800" dirty="0" smtClean="0"/>
          </a:p>
          <a:p>
            <a:pPr marL="0" indent="0">
              <a:buFontTx/>
              <a:buNone/>
            </a:pPr>
            <a:r>
              <a:rPr lang="fi-FI" altLang="fi-FI" sz="1800" dirty="0" smtClean="0"/>
              <a:t>Seurannassa näkyy heti, että peli olisi alkanut, </a:t>
            </a:r>
            <a:r>
              <a:rPr lang="fi-FI" altLang="fi-FI" sz="1800" dirty="0" smtClean="0">
                <a:solidFill>
                  <a:srgbClr val="FF0000"/>
                </a:solidFill>
              </a:rPr>
              <a:t>älä paina liian aikaisin</a:t>
            </a:r>
          </a:p>
        </p:txBody>
      </p:sp>
      <p:sp>
        <p:nvSpPr>
          <p:cNvPr id="18436"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DC2E7602-8DB7-4B6A-841E-6D552EE71C8F}"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18437"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18438"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695A4121-0899-4A67-ACA1-FAD510C4AEED}" type="slidenum">
              <a:rPr lang="fi-FI" altLang="fi-FI" sz="1000" smtClean="0">
                <a:solidFill>
                  <a:srgbClr val="0066CC"/>
                </a:solidFill>
              </a:rPr>
              <a:pPr>
                <a:spcBef>
                  <a:spcPct val="0"/>
                </a:spcBef>
                <a:buFontTx/>
                <a:buNone/>
              </a:pPr>
              <a:t>26</a:t>
            </a:fld>
            <a:endParaRPr lang="fi-FI" altLang="fi-FI" sz="1000" smtClean="0">
              <a:solidFill>
                <a:srgbClr val="0066CC"/>
              </a:solidFill>
            </a:endParaRPr>
          </a:p>
        </p:txBody>
      </p:sp>
      <p:pic>
        <p:nvPicPr>
          <p:cNvPr id="37890" name="Picture 2" descr="C:\Users\Acer\Documents\screenshots\screenshot.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300" y="3068638"/>
            <a:ext cx="366553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uora nuoliyhdysviiva 7"/>
          <p:cNvCxnSpPr>
            <a:cxnSpLocks noChangeShapeType="1"/>
          </p:cNvCxnSpPr>
          <p:nvPr/>
        </p:nvCxnSpPr>
        <p:spPr bwMode="auto">
          <a:xfrm flipV="1">
            <a:off x="5889625" y="3429000"/>
            <a:ext cx="576263" cy="166688"/>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uora nuoliyhdysviiva 9"/>
          <p:cNvCxnSpPr>
            <a:cxnSpLocks noChangeShapeType="1"/>
          </p:cNvCxnSpPr>
          <p:nvPr/>
        </p:nvCxnSpPr>
        <p:spPr bwMode="auto">
          <a:xfrm flipV="1">
            <a:off x="5753100" y="3830638"/>
            <a:ext cx="712788" cy="41275"/>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7890"/>
                                        </p:tgtEl>
                                        <p:attrNameLst>
                                          <p:attrName>style.visibility</p:attrName>
                                        </p:attrNameLst>
                                      </p:cBhvr>
                                      <p:to>
                                        <p:strVal val="visible"/>
                                      </p:to>
                                    </p:set>
                                    <p:animEffect transition="in" filter="fade">
                                      <p:cBhvr>
                                        <p:cTn id="24" dur="1000"/>
                                        <p:tgtEl>
                                          <p:spTgt spid="37890"/>
                                        </p:tgtEl>
                                      </p:cBhvr>
                                    </p:animEffect>
                                    <p:anim calcmode="lin" valueType="num">
                                      <p:cBhvr>
                                        <p:cTn id="25" dur="1000" fill="hold"/>
                                        <p:tgtEl>
                                          <p:spTgt spid="37890"/>
                                        </p:tgtEl>
                                        <p:attrNameLst>
                                          <p:attrName>ppt_x</p:attrName>
                                        </p:attrNameLst>
                                      </p:cBhvr>
                                      <p:tavLst>
                                        <p:tav tm="0">
                                          <p:val>
                                            <p:strVal val="#ppt_x"/>
                                          </p:val>
                                        </p:tav>
                                        <p:tav tm="100000">
                                          <p:val>
                                            <p:strVal val="#ppt_x"/>
                                          </p:val>
                                        </p:tav>
                                      </p:tavLst>
                                    </p:anim>
                                    <p:anim calcmode="lin" valueType="num">
                                      <p:cBhvr>
                                        <p:cTn id="26"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down)">
                                      <p:cBhvr>
                                        <p:cTn id="39" dur="500"/>
                                        <p:tgtEl>
                                          <p:spTgt spid="3">
                                            <p:txEl>
                                              <p:pRg st="7" end="7"/>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p:cNvSpPr>
            <a:spLocks noGrp="1"/>
          </p:cNvSpPr>
          <p:nvPr>
            <p:ph type="title"/>
          </p:nvPr>
        </p:nvSpPr>
        <p:spPr/>
        <p:txBody>
          <a:bodyPr/>
          <a:lstStyle/>
          <a:p>
            <a:r>
              <a:rPr lang="fi-FI" altLang="fi-FI" smtClean="0"/>
              <a:t>TILASTOINTI JA TULOSPALVELU (TiTu)</a:t>
            </a:r>
          </a:p>
        </p:txBody>
      </p:sp>
      <p:sp>
        <p:nvSpPr>
          <p:cNvPr id="3" name="Sisällön paikkamerkki 2"/>
          <p:cNvSpPr>
            <a:spLocks noGrp="1"/>
          </p:cNvSpPr>
          <p:nvPr>
            <p:ph idx="1"/>
          </p:nvPr>
        </p:nvSpPr>
        <p:spPr>
          <a:xfrm>
            <a:off x="811213" y="1125538"/>
            <a:ext cx="8420100" cy="4589462"/>
          </a:xfrm>
        </p:spPr>
        <p:txBody>
          <a:bodyPr/>
          <a:lstStyle/>
          <a:p>
            <a:pPr marL="0" indent="0">
              <a:buFontTx/>
              <a:buNone/>
            </a:pPr>
            <a:r>
              <a:rPr lang="fi-FI" altLang="fi-FI" sz="1800" dirty="0" smtClean="0"/>
              <a:t>Valitse maalivahdit klikkaamalla </a:t>
            </a:r>
          </a:p>
          <a:p>
            <a:pPr marL="0" indent="0">
              <a:buFontTx/>
              <a:buNone/>
            </a:pPr>
            <a:r>
              <a:rPr lang="fi-FI" altLang="fi-FI" sz="1800" dirty="0" smtClean="0"/>
              <a:t>(Kello ei toimi muutoin)</a:t>
            </a:r>
          </a:p>
          <a:p>
            <a:pPr marL="0" indent="0">
              <a:buFontTx/>
              <a:buNone/>
            </a:pPr>
            <a:r>
              <a:rPr lang="fi-FI" altLang="fi-FI" sz="1800" u="sng" dirty="0" smtClean="0"/>
              <a:t>Ei paineta </a:t>
            </a:r>
            <a:r>
              <a:rPr lang="fi-FI" altLang="fi-FI" sz="1800" dirty="0" smtClean="0"/>
              <a:t>”Lisää”-nappia</a:t>
            </a:r>
          </a:p>
          <a:p>
            <a:pPr marL="0" indent="0">
              <a:buFontTx/>
              <a:buNone/>
            </a:pPr>
            <a:r>
              <a:rPr lang="fi-FI" altLang="fi-FI" sz="1800" dirty="0" smtClean="0"/>
              <a:t>Klikkaa suoraan nimeä </a:t>
            </a:r>
          </a:p>
          <a:p>
            <a:pPr marL="0" indent="0">
              <a:buFontTx/>
              <a:buNone/>
            </a:pPr>
            <a:endParaRPr lang="fi-FI" altLang="fi-FI" sz="1800" dirty="0" smtClean="0"/>
          </a:p>
          <a:p>
            <a:pPr marL="0" indent="0">
              <a:buFontTx/>
              <a:buNone/>
            </a:pPr>
            <a:r>
              <a:rPr lang="fi-FI" altLang="fi-FI" sz="1800" dirty="0" smtClean="0"/>
              <a:t>Esim. aloittava maalivahti on</a:t>
            </a:r>
          </a:p>
          <a:p>
            <a:pPr marL="0" indent="0">
              <a:buFontTx/>
              <a:buNone/>
            </a:pPr>
            <a:r>
              <a:rPr lang="fi-FI" altLang="fi-FI" sz="1800" dirty="0" smtClean="0"/>
              <a:t>#30 MOLARI MIKKO klikkaa</a:t>
            </a:r>
          </a:p>
          <a:p>
            <a:pPr marL="0" indent="0">
              <a:buFontTx/>
              <a:buNone/>
            </a:pPr>
            <a:endParaRPr lang="fi-FI" altLang="fi-FI" sz="1800" dirty="0" smtClean="0"/>
          </a:p>
          <a:p>
            <a:pPr marL="0" indent="0">
              <a:buFontTx/>
              <a:buNone/>
            </a:pPr>
            <a:r>
              <a:rPr lang="fi-FI" altLang="fi-FI" sz="1800" dirty="0" smtClean="0"/>
              <a:t>Jos MV vaihtuu, valitse oikeaan </a:t>
            </a:r>
          </a:p>
          <a:p>
            <a:pPr marL="0" indent="0">
              <a:buFontTx/>
              <a:buNone/>
            </a:pPr>
            <a:r>
              <a:rPr lang="fi-FI" altLang="fi-FI" sz="1800" dirty="0" smtClean="0"/>
              <a:t>aikaan uusi MV</a:t>
            </a:r>
          </a:p>
          <a:p>
            <a:pPr marL="0" indent="0">
              <a:buFontTx/>
              <a:buNone/>
            </a:pPr>
            <a:endParaRPr lang="fi-FI" altLang="fi-FI" sz="1800" dirty="0" smtClean="0"/>
          </a:p>
          <a:p>
            <a:pPr marL="0" indent="0">
              <a:buFontTx/>
              <a:buNone/>
            </a:pPr>
            <a:r>
              <a:rPr lang="fi-FI" altLang="fi-FI" sz="1800" dirty="0" smtClean="0"/>
              <a:t>Pelin käydessä ”lennossa” </a:t>
            </a:r>
          </a:p>
          <a:p>
            <a:pPr marL="0" indent="0">
              <a:buFontTx/>
              <a:buNone/>
            </a:pPr>
            <a:r>
              <a:rPr lang="fi-FI" altLang="fi-FI" sz="1800" dirty="0" smtClean="0"/>
              <a:t>MV pois tallentuu klikkauksella </a:t>
            </a:r>
          </a:p>
          <a:p>
            <a:pPr marL="0" indent="0">
              <a:buFontTx/>
              <a:buNone/>
            </a:pPr>
            <a:r>
              <a:rPr lang="fi-FI" altLang="fi-FI" sz="1800" dirty="0" smtClean="0"/>
              <a:t>Ei maalivahtia –kohdasta  -&gt;otteluseurannassa on reaaliajassa MV pois</a:t>
            </a:r>
          </a:p>
        </p:txBody>
      </p:sp>
      <p:sp>
        <p:nvSpPr>
          <p:cNvPr id="19460"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975CCA21-E4A3-4C99-847B-0CB08B537EBD}"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19461"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19462"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F6E4B6AC-642E-4A4A-8394-C18DB65884C8}" type="slidenum">
              <a:rPr lang="fi-FI" altLang="fi-FI" sz="1000" smtClean="0">
                <a:solidFill>
                  <a:srgbClr val="0066CC"/>
                </a:solidFill>
              </a:rPr>
              <a:pPr>
                <a:spcBef>
                  <a:spcPct val="0"/>
                </a:spcBef>
                <a:buFontTx/>
                <a:buNone/>
              </a:pPr>
              <a:t>27</a:t>
            </a:fld>
            <a:endParaRPr lang="fi-FI" altLang="fi-FI" sz="1000" smtClean="0">
              <a:solidFill>
                <a:srgbClr val="0066CC"/>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144" y="1300818"/>
            <a:ext cx="3384376" cy="414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uora nuoliyhdysviiva 9"/>
          <p:cNvCxnSpPr>
            <a:cxnSpLocks noChangeShapeType="1"/>
          </p:cNvCxnSpPr>
          <p:nvPr/>
        </p:nvCxnSpPr>
        <p:spPr bwMode="auto">
          <a:xfrm flipV="1">
            <a:off x="3944888" y="2996952"/>
            <a:ext cx="3168352" cy="299569"/>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uora nuoliyhdysviiva 20"/>
          <p:cNvCxnSpPr>
            <a:cxnSpLocks noChangeShapeType="1"/>
          </p:cNvCxnSpPr>
          <p:nvPr/>
        </p:nvCxnSpPr>
        <p:spPr bwMode="auto">
          <a:xfrm flipV="1">
            <a:off x="3800872" y="3335251"/>
            <a:ext cx="3240088" cy="1944118"/>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uora nuoliyhdysviiva 15"/>
          <p:cNvCxnSpPr>
            <a:cxnSpLocks noChangeShapeType="1"/>
          </p:cNvCxnSpPr>
          <p:nvPr/>
        </p:nvCxnSpPr>
        <p:spPr bwMode="auto">
          <a:xfrm flipV="1">
            <a:off x="4160912" y="2724863"/>
            <a:ext cx="2447950" cy="1208193"/>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barn(inVertical)">
                                      <p:cBhvr>
                                        <p:cTn id="35" dur="500"/>
                                        <p:tgtEl>
                                          <p:spTgt spid="3">
                                            <p:txEl>
                                              <p:pRg st="9" end="9"/>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barn(inVertical)">
                                      <p:cBhvr>
                                        <p:cTn id="43" dur="500"/>
                                        <p:tgtEl>
                                          <p:spTgt spid="3">
                                            <p:txEl>
                                              <p:pRg st="11" end="11"/>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barn(inVertical)">
                                      <p:cBhvr>
                                        <p:cTn id="46" dur="500"/>
                                        <p:tgtEl>
                                          <p:spTgt spid="3">
                                            <p:txEl>
                                              <p:pRg st="12" end="12"/>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barn(inVertical)">
                                      <p:cBhvr>
                                        <p:cTn id="49" dur="500"/>
                                        <p:tgtEl>
                                          <p:spTgt spid="3">
                                            <p:txEl>
                                              <p:pRg st="13" end="13"/>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Acer\Documents\screenshots\screenshot.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5663" y="1484313"/>
            <a:ext cx="4967287"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Otsikko 1"/>
          <p:cNvSpPr>
            <a:spLocks noGrp="1"/>
          </p:cNvSpPr>
          <p:nvPr>
            <p:ph type="title"/>
          </p:nvPr>
        </p:nvSpPr>
        <p:spPr/>
        <p:txBody>
          <a:bodyPr/>
          <a:lstStyle/>
          <a:p>
            <a:r>
              <a:rPr lang="fi-FI" altLang="fi-FI" smtClean="0"/>
              <a:t>TILASTOINTI JA TULOSPALVELU (TiTu)</a:t>
            </a:r>
          </a:p>
        </p:txBody>
      </p:sp>
      <p:sp>
        <p:nvSpPr>
          <p:cNvPr id="3" name="Sisällön paikkamerkki 2"/>
          <p:cNvSpPr>
            <a:spLocks noGrp="1"/>
          </p:cNvSpPr>
          <p:nvPr>
            <p:ph idx="1"/>
          </p:nvPr>
        </p:nvSpPr>
        <p:spPr>
          <a:xfrm>
            <a:off x="742950" y="1125538"/>
            <a:ext cx="8420100" cy="4589462"/>
          </a:xfrm>
        </p:spPr>
        <p:txBody>
          <a:bodyPr/>
          <a:lstStyle/>
          <a:p>
            <a:pPr marL="0" indent="0">
              <a:buFontTx/>
              <a:buNone/>
            </a:pPr>
            <a:r>
              <a:rPr lang="fi-FI" altLang="fi-FI" sz="1800" dirty="0" smtClean="0"/>
              <a:t>Käytä kelloa normaalisti </a:t>
            </a:r>
          </a:p>
          <a:p>
            <a:pPr marL="0" indent="0">
              <a:buFontTx/>
              <a:buNone/>
            </a:pPr>
            <a:r>
              <a:rPr lang="fi-FI" altLang="fi-FI" sz="1800" dirty="0" smtClean="0"/>
              <a:t>Voit muuttaa minuutteja  </a:t>
            </a:r>
          </a:p>
          <a:p>
            <a:pPr marL="0" indent="0">
              <a:buFontTx/>
              <a:buNone/>
            </a:pPr>
            <a:r>
              <a:rPr lang="fi-FI" altLang="fi-FI" sz="1800" dirty="0" smtClean="0"/>
              <a:t>sekä sekunteja </a:t>
            </a:r>
          </a:p>
          <a:p>
            <a:pPr marL="0" indent="0">
              <a:buFontTx/>
              <a:buNone/>
            </a:pPr>
            <a:r>
              <a:rPr lang="fi-FI" altLang="fi-FI" sz="1800" dirty="0" smtClean="0"/>
              <a:t>+/- napeilla kellon käydessä </a:t>
            </a:r>
          </a:p>
          <a:p>
            <a:pPr marL="0" indent="0">
              <a:buFontTx/>
              <a:buNone/>
            </a:pPr>
            <a:endParaRPr lang="fi-FI" altLang="fi-FI" sz="1800" dirty="0" smtClean="0"/>
          </a:p>
          <a:p>
            <a:pPr marL="0" indent="0">
              <a:buFontTx/>
              <a:buNone/>
            </a:pPr>
            <a:endParaRPr lang="fi-FI" altLang="fi-FI" sz="1800" dirty="0" smtClean="0"/>
          </a:p>
          <a:p>
            <a:pPr marL="0" indent="0">
              <a:buFontTx/>
              <a:buNone/>
            </a:pPr>
            <a:r>
              <a:rPr lang="fi-FI" altLang="fi-FI" sz="1800" dirty="0" smtClean="0">
                <a:solidFill>
                  <a:srgbClr val="FF0000"/>
                </a:solidFill>
              </a:rPr>
              <a:t>Et voi ylittää eräaikaa +/- napeilla</a:t>
            </a:r>
          </a:p>
          <a:p>
            <a:pPr marL="0" indent="0">
              <a:buFontTx/>
              <a:buNone/>
            </a:pPr>
            <a:r>
              <a:rPr lang="fi-FI" altLang="fi-FI" sz="1800" dirty="0" smtClean="0">
                <a:solidFill>
                  <a:srgbClr val="FF0000"/>
                </a:solidFill>
              </a:rPr>
              <a:t>Kello on aina käytettävä erän loppuun </a:t>
            </a:r>
          </a:p>
          <a:p>
            <a:pPr marL="0" indent="0">
              <a:buFontTx/>
              <a:buNone/>
            </a:pPr>
            <a:endParaRPr lang="fi-FI" altLang="fi-FI" sz="1800" dirty="0" smtClean="0"/>
          </a:p>
          <a:p>
            <a:pPr marL="0" indent="0">
              <a:buFontTx/>
              <a:buNone/>
            </a:pPr>
            <a:endParaRPr lang="fi-FI" altLang="fi-FI" sz="1800" dirty="0" smtClean="0"/>
          </a:p>
          <a:p>
            <a:pPr marL="0" indent="0">
              <a:buFontTx/>
              <a:buNone/>
            </a:pPr>
            <a:r>
              <a:rPr lang="fi-FI" altLang="fi-FI" sz="1800" dirty="0" smtClean="0"/>
              <a:t>Voit vaihtaa kellon </a:t>
            </a:r>
          </a:p>
          <a:p>
            <a:pPr marL="0" indent="0">
              <a:buFontTx/>
              <a:buNone/>
            </a:pPr>
            <a:r>
              <a:rPr lang="fi-FI" altLang="fi-FI" sz="1800" dirty="0" smtClean="0"/>
              <a:t>Kulkusuuntaa painamalla   </a:t>
            </a:r>
          </a:p>
        </p:txBody>
      </p:sp>
      <p:sp>
        <p:nvSpPr>
          <p:cNvPr id="20485"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27A500C7-5ED5-4F4B-A71B-257E02747B5A}"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0486"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0487"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BAC69E49-7EC0-4DF1-82A9-77EC4FF08CCD}" type="slidenum">
              <a:rPr lang="fi-FI" altLang="fi-FI" sz="1000" smtClean="0">
                <a:solidFill>
                  <a:srgbClr val="0066CC"/>
                </a:solidFill>
              </a:rPr>
              <a:pPr>
                <a:spcBef>
                  <a:spcPct val="0"/>
                </a:spcBef>
                <a:buFontTx/>
                <a:buNone/>
              </a:pPr>
              <a:t>28</a:t>
            </a:fld>
            <a:endParaRPr lang="fi-FI" altLang="fi-FI" sz="1000" smtClean="0">
              <a:solidFill>
                <a:srgbClr val="0066CC"/>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028" y="1454084"/>
            <a:ext cx="2604759" cy="1038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uora nuoliyhdysviiva 14"/>
          <p:cNvCxnSpPr>
            <a:cxnSpLocks noChangeShapeType="1"/>
          </p:cNvCxnSpPr>
          <p:nvPr/>
        </p:nvCxnSpPr>
        <p:spPr bwMode="auto">
          <a:xfrm flipV="1">
            <a:off x="3152800" y="2492895"/>
            <a:ext cx="1512863" cy="2232249"/>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uora nuoliyhdysviiva 7"/>
          <p:cNvCxnSpPr>
            <a:cxnSpLocks noChangeShapeType="1"/>
          </p:cNvCxnSpPr>
          <p:nvPr/>
        </p:nvCxnSpPr>
        <p:spPr bwMode="auto">
          <a:xfrm>
            <a:off x="3440832" y="1638078"/>
            <a:ext cx="1036871" cy="109537"/>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uora nuoliyhdysviiva 9"/>
          <p:cNvCxnSpPr>
            <a:cxnSpLocks noChangeShapeType="1"/>
          </p:cNvCxnSpPr>
          <p:nvPr/>
        </p:nvCxnSpPr>
        <p:spPr bwMode="auto">
          <a:xfrm flipV="1">
            <a:off x="2505075" y="1747615"/>
            <a:ext cx="3129332" cy="241524"/>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fade">
                                      <p:cBhvr>
                                        <p:cTn id="12" dur="1000"/>
                                        <p:tgtEl>
                                          <p:spTgt spid="39938"/>
                                        </p:tgtEl>
                                      </p:cBhvr>
                                    </p:animEffect>
                                    <p:anim calcmode="lin" valueType="num">
                                      <p:cBhvr>
                                        <p:cTn id="13" dur="1000" fill="hold"/>
                                        <p:tgtEl>
                                          <p:spTgt spid="39938"/>
                                        </p:tgtEl>
                                        <p:attrNameLst>
                                          <p:attrName>ppt_x</p:attrName>
                                        </p:attrNameLst>
                                      </p:cBhvr>
                                      <p:tavLst>
                                        <p:tav tm="0">
                                          <p:val>
                                            <p:strVal val="#ppt_x"/>
                                          </p:val>
                                        </p:tav>
                                        <p:tav tm="100000">
                                          <p:val>
                                            <p:strVal val="#ppt_x"/>
                                          </p:val>
                                        </p:tav>
                                      </p:tavLst>
                                    </p:anim>
                                    <p:anim calcmode="lin" valueType="num">
                                      <p:cBhvr>
                                        <p:cTn id="14" dur="1000" fill="hold"/>
                                        <p:tgtEl>
                                          <p:spTgt spid="39938"/>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750"/>
                                  </p:stCondLst>
                                  <p:childTnLst>
                                    <p:set>
                                      <p:cBhvr>
                                        <p:cTn id="16" dur="1" fill="hold">
                                          <p:stCondLst>
                                            <p:cond delay="0"/>
                                          </p:stCondLst>
                                        </p:cTn>
                                        <p:tgtEl>
                                          <p:spTgt spid="5122"/>
                                        </p:tgtEl>
                                        <p:attrNameLst>
                                          <p:attrName>style.visibility</p:attrName>
                                        </p:attrNameLst>
                                      </p:cBhvr>
                                      <p:to>
                                        <p:strVal val="visible"/>
                                      </p:to>
                                    </p:set>
                                    <p:animEffect transition="in" filter="barn(inVertical)">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arn(inVertical)">
                                      <p:cBhvr>
                                        <p:cTn id="36" dur="500"/>
                                        <p:tgtEl>
                                          <p:spTgt spid="3">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barn(inVertical)">
                                      <p:cBhvr>
                                        <p:cTn id="53" dur="500"/>
                                        <p:tgtEl>
                                          <p:spTgt spid="3">
                                            <p:txEl>
                                              <p:pRg st="10" end="10"/>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barn(inVertical)">
                                      <p:cBhvr>
                                        <p:cTn id="56" dur="500"/>
                                        <p:tgtEl>
                                          <p:spTgt spid="3">
                                            <p:txEl>
                                              <p:pRg st="11" end="11"/>
                                            </p:txEl>
                                          </p:spTgt>
                                        </p:tgtEl>
                                      </p:cBhvr>
                                    </p:animEffect>
                                  </p:childTnLst>
                                </p:cTn>
                              </p:par>
                              <p:par>
                                <p:cTn id="57" presetID="16" presetClass="entr" presetSubtype="21" fill="hold" nodeType="withEffect">
                                  <p:stCondLst>
                                    <p:cond delay="500"/>
                                  </p:stCondLst>
                                  <p:childTnLst>
                                    <p:set>
                                      <p:cBhvr>
                                        <p:cTn id="58" dur="1" fill="hold">
                                          <p:stCondLst>
                                            <p:cond delay="0"/>
                                          </p:stCondLst>
                                        </p:cTn>
                                        <p:tgtEl>
                                          <p:spTgt spid="15"/>
                                        </p:tgtEl>
                                        <p:attrNameLst>
                                          <p:attrName>style.visibility</p:attrName>
                                        </p:attrNameLst>
                                      </p:cBhvr>
                                      <p:to>
                                        <p:strVal val="visible"/>
                                      </p:to>
                                    </p:set>
                                    <p:animEffect transition="in" filter="barn(inVertical)">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C:\Users\Acer\Documents\screenshots\screenshot.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670" y="2135367"/>
            <a:ext cx="5319448" cy="129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C:\Users\Acer\Documents\screenshots\screenshot.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9713" y="2052639"/>
            <a:ext cx="5281019" cy="288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Otsikko 1"/>
          <p:cNvSpPr>
            <a:spLocks noGrp="1"/>
          </p:cNvSpPr>
          <p:nvPr>
            <p:ph type="title"/>
          </p:nvPr>
        </p:nvSpPr>
        <p:spPr/>
        <p:txBody>
          <a:bodyPr/>
          <a:lstStyle/>
          <a:p>
            <a:r>
              <a:rPr lang="fi-FI" altLang="fi-FI" smtClean="0"/>
              <a:t>TILASTOINTI JA TULOSPALVELU (TiTu)</a:t>
            </a:r>
          </a:p>
        </p:txBody>
      </p:sp>
      <p:sp>
        <p:nvSpPr>
          <p:cNvPr id="3" name="Sisällön paikkamerkki 2"/>
          <p:cNvSpPr>
            <a:spLocks noGrp="1"/>
          </p:cNvSpPr>
          <p:nvPr>
            <p:ph idx="1"/>
          </p:nvPr>
        </p:nvSpPr>
        <p:spPr>
          <a:xfrm>
            <a:off x="744670" y="1086973"/>
            <a:ext cx="8420100" cy="4680520"/>
          </a:xfrm>
        </p:spPr>
        <p:txBody>
          <a:bodyPr/>
          <a:lstStyle/>
          <a:p>
            <a:pPr marL="0" indent="0">
              <a:buFontTx/>
              <a:buNone/>
            </a:pPr>
            <a:r>
              <a:rPr lang="fi-FI" altLang="fi-FI" dirty="0" smtClean="0"/>
              <a:t>Maalien ja rangaistusten syöttö</a:t>
            </a:r>
          </a:p>
          <a:p>
            <a:pPr marL="0" indent="0">
              <a:buFontTx/>
              <a:buNone/>
            </a:pPr>
            <a:r>
              <a:rPr lang="fi-FI" altLang="fi-FI" sz="1800" dirty="0" smtClean="0"/>
              <a:t>Maalien ja rangaistusten syöttökentät aukeavat sekä kyseistä ruutua klikkaamalla että Lisää –napeista</a:t>
            </a:r>
          </a:p>
          <a:p>
            <a:pPr marL="0" indent="0">
              <a:buFontTx/>
              <a:buNone/>
            </a:pPr>
            <a:endParaRPr lang="fi-FI" altLang="fi-FI" sz="1800" dirty="0" smtClean="0"/>
          </a:p>
          <a:p>
            <a:pPr marL="0" indent="0">
              <a:buFontTx/>
              <a:buNone/>
            </a:pPr>
            <a:endParaRPr lang="fi-FI" altLang="fi-FI" sz="1800" dirty="0" smtClean="0"/>
          </a:p>
          <a:p>
            <a:pPr marL="0" indent="0">
              <a:buFontTx/>
              <a:buNone/>
            </a:pPr>
            <a:endParaRPr lang="fi-FI" altLang="fi-FI" sz="1800" dirty="0" smtClean="0"/>
          </a:p>
          <a:p>
            <a:pPr marL="0" indent="0">
              <a:buFontTx/>
              <a:buNone/>
            </a:pPr>
            <a:endParaRPr lang="fi-FI" altLang="fi-FI" sz="1800" dirty="0" smtClean="0"/>
          </a:p>
          <a:p>
            <a:pPr marL="0" indent="0">
              <a:buFontTx/>
              <a:buNone/>
            </a:pPr>
            <a:r>
              <a:rPr lang="fi-FI" altLang="fi-FI" sz="1800" dirty="0" smtClean="0"/>
              <a:t>Maalin syöttö</a:t>
            </a:r>
          </a:p>
          <a:p>
            <a:pPr marL="0" indent="0">
              <a:buFontTx/>
              <a:buNone/>
            </a:pPr>
            <a:r>
              <a:rPr lang="fi-FI" altLang="fi-FI" sz="1400" dirty="0" smtClean="0"/>
              <a:t>Tarkista aika</a:t>
            </a:r>
          </a:p>
          <a:p>
            <a:pPr marL="0" indent="0">
              <a:buFontTx/>
              <a:buNone/>
            </a:pPr>
            <a:r>
              <a:rPr lang="fi-FI" altLang="fi-FI" sz="1400" dirty="0" smtClean="0"/>
              <a:t>Syötä tuomarin ilmoittamat</a:t>
            </a:r>
          </a:p>
          <a:p>
            <a:pPr marL="0" indent="0">
              <a:buFontTx/>
              <a:buNone/>
            </a:pPr>
            <a:r>
              <a:rPr lang="fi-FI" altLang="fi-FI" sz="1400" dirty="0" smtClean="0"/>
              <a:t>Maalintekijä ja </a:t>
            </a:r>
            <a:r>
              <a:rPr lang="fi-FI" altLang="fi-FI" sz="1400" dirty="0" err="1" smtClean="0"/>
              <a:t>syöttäjä(t</a:t>
            </a:r>
            <a:r>
              <a:rPr lang="fi-FI" altLang="fi-FI" sz="1400" dirty="0" smtClean="0"/>
              <a:t>)</a:t>
            </a:r>
          </a:p>
          <a:p>
            <a:pPr marL="0" indent="0">
              <a:buFontTx/>
              <a:buNone/>
            </a:pPr>
            <a:r>
              <a:rPr lang="fi-FI" altLang="fi-FI" sz="1400" dirty="0" smtClean="0"/>
              <a:t>(YV, AV, TM, IM </a:t>
            </a:r>
            <a:r>
              <a:rPr lang="fi-FI" altLang="fi-FI" sz="1400" dirty="0" err="1" smtClean="0"/>
              <a:t>jne</a:t>
            </a:r>
            <a:r>
              <a:rPr lang="fi-FI" altLang="fi-FI" sz="1400" dirty="0" smtClean="0"/>
              <a:t>)</a:t>
            </a:r>
          </a:p>
          <a:p>
            <a:pPr marL="0" indent="0">
              <a:buFontTx/>
              <a:buNone/>
            </a:pPr>
            <a:r>
              <a:rPr lang="fi-FI" altLang="fi-FI" sz="1400" dirty="0" smtClean="0"/>
              <a:t>		</a:t>
            </a:r>
            <a:r>
              <a:rPr lang="fi-FI" altLang="fi-FI" sz="1400" dirty="0" smtClean="0">
                <a:solidFill>
                  <a:srgbClr val="FF0000"/>
                </a:solidFill>
              </a:rPr>
              <a:t>              </a:t>
            </a:r>
            <a:r>
              <a:rPr lang="fi-FI" altLang="fi-FI" sz="1400" dirty="0" smtClean="0"/>
              <a:t>Tallenna</a:t>
            </a:r>
          </a:p>
          <a:p>
            <a:pPr marL="0" indent="0">
              <a:buFontTx/>
              <a:buNone/>
            </a:pPr>
            <a:endParaRPr lang="fi-FI" sz="1100" b="1" dirty="0" smtClean="0">
              <a:solidFill>
                <a:srgbClr val="FF0000"/>
              </a:solidFill>
            </a:endParaRPr>
          </a:p>
          <a:p>
            <a:pPr marL="0" indent="0">
              <a:buFontTx/>
              <a:buNone/>
            </a:pPr>
            <a:r>
              <a:rPr lang="fi-FI" sz="1100" b="1" dirty="0" smtClean="0">
                <a:solidFill>
                  <a:srgbClr val="FF0000"/>
                </a:solidFill>
              </a:rPr>
              <a:t>Ohjelma </a:t>
            </a:r>
            <a:r>
              <a:rPr lang="fi-FI" sz="1100" b="1" dirty="0">
                <a:solidFill>
                  <a:srgbClr val="FF0000"/>
                </a:solidFill>
              </a:rPr>
              <a:t>tarjoaa valmiina YV/AV-tilanteet, jos rangaistukset on syötetty oikein, sekä TM/IM, jos maalivahtien poisotot on syötetty oikein.</a:t>
            </a:r>
            <a:br>
              <a:rPr lang="fi-FI" sz="1100" b="1" dirty="0">
                <a:solidFill>
                  <a:srgbClr val="FF0000"/>
                </a:solidFill>
              </a:rPr>
            </a:br>
            <a:r>
              <a:rPr lang="fi-FI" sz="1100" b="1" dirty="0">
                <a:solidFill>
                  <a:srgbClr val="FF0000"/>
                </a:solidFill>
              </a:rPr>
              <a:t>Jos sarjassa on käytössä Plus-miinukset (ainoastaan Liiga, </a:t>
            </a:r>
            <a:r>
              <a:rPr lang="fi-FI" sz="1100" b="1" dirty="0" err="1">
                <a:solidFill>
                  <a:srgbClr val="FF0000"/>
                </a:solidFill>
              </a:rPr>
              <a:t>Mestis</a:t>
            </a:r>
            <a:r>
              <a:rPr lang="fi-FI" sz="1100" b="1" dirty="0">
                <a:solidFill>
                  <a:srgbClr val="FF0000"/>
                </a:solidFill>
              </a:rPr>
              <a:t> ja Nuorten SM-liiga), ne tulevat automaattisesti peliajanseurantaohjelmasta</a:t>
            </a:r>
            <a:r>
              <a:rPr lang="fi-FI" altLang="fi-FI" sz="1100" dirty="0" smtClean="0">
                <a:solidFill>
                  <a:srgbClr val="FF0000"/>
                </a:solidFill>
              </a:rPr>
              <a:t>				</a:t>
            </a:r>
          </a:p>
          <a:p>
            <a:pPr marL="0" indent="0">
              <a:buFontTx/>
              <a:buNone/>
            </a:pPr>
            <a:endParaRPr lang="fi-FI" altLang="fi-FI" sz="1400" dirty="0" smtClean="0"/>
          </a:p>
          <a:p>
            <a:pPr marL="0" indent="0">
              <a:buFontTx/>
              <a:buNone/>
            </a:pPr>
            <a:endParaRPr lang="fi-FI" altLang="fi-FI" sz="1400" dirty="0" smtClean="0"/>
          </a:p>
        </p:txBody>
      </p:sp>
      <p:sp>
        <p:nvSpPr>
          <p:cNvPr id="21510"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858355A6-2559-4D82-B8FC-9DD96C2A5828}"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1511"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1512"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08C78EE9-49CE-4CF7-89A0-C9EAEA5EEB24}" type="slidenum">
              <a:rPr lang="fi-FI" altLang="fi-FI" sz="1000" smtClean="0">
                <a:solidFill>
                  <a:srgbClr val="0066CC"/>
                </a:solidFill>
              </a:rPr>
              <a:pPr>
                <a:spcBef>
                  <a:spcPct val="0"/>
                </a:spcBef>
                <a:buFontTx/>
                <a:buNone/>
              </a:pPr>
              <a:t>29</a:t>
            </a:fld>
            <a:endParaRPr lang="fi-FI" altLang="fi-FI" sz="1000" smtClean="0">
              <a:solidFill>
                <a:srgbClr val="0066CC"/>
              </a:solidFill>
            </a:endParaRPr>
          </a:p>
        </p:txBody>
      </p:sp>
      <p:sp>
        <p:nvSpPr>
          <p:cNvPr id="7" name="Suorakulmio 6"/>
          <p:cNvSpPr/>
          <p:nvPr/>
        </p:nvSpPr>
        <p:spPr bwMode="auto">
          <a:xfrm>
            <a:off x="849313" y="2909888"/>
            <a:ext cx="574675" cy="431800"/>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a:lstStyle/>
          <a:p>
            <a:pPr eaLnBrk="0" hangingPunct="0">
              <a:defRPr/>
            </a:pPr>
            <a:endParaRPr lang="fi-FI">
              <a:ea typeface="ＭＳ Ｐゴシック" pitchFamily="84" charset="-128"/>
              <a:cs typeface="+mn-cs"/>
            </a:endParaRPr>
          </a:p>
        </p:txBody>
      </p:sp>
      <p:cxnSp>
        <p:nvCxnSpPr>
          <p:cNvPr id="9" name="Suora nuoliyhdysviiva 8"/>
          <p:cNvCxnSpPr>
            <a:cxnSpLocks noChangeShapeType="1"/>
          </p:cNvCxnSpPr>
          <p:nvPr/>
        </p:nvCxnSpPr>
        <p:spPr bwMode="auto">
          <a:xfrm flipH="1">
            <a:off x="2505075" y="1773238"/>
            <a:ext cx="4895850" cy="1008062"/>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uora nuoliyhdysviiva 10"/>
          <p:cNvCxnSpPr>
            <a:cxnSpLocks noChangeShapeType="1"/>
          </p:cNvCxnSpPr>
          <p:nvPr/>
        </p:nvCxnSpPr>
        <p:spPr bwMode="auto">
          <a:xfrm flipH="1">
            <a:off x="1208584" y="2052639"/>
            <a:ext cx="359867" cy="1160337"/>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uora nuoliyhdysviiva 12"/>
          <p:cNvCxnSpPr>
            <a:cxnSpLocks noChangeShapeType="1"/>
          </p:cNvCxnSpPr>
          <p:nvPr/>
        </p:nvCxnSpPr>
        <p:spPr bwMode="auto">
          <a:xfrm flipV="1">
            <a:off x="2000250" y="2909888"/>
            <a:ext cx="2808288" cy="950912"/>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uora nuoliyhdysviiva 18"/>
          <p:cNvCxnSpPr>
            <a:cxnSpLocks noChangeShapeType="1"/>
          </p:cNvCxnSpPr>
          <p:nvPr/>
        </p:nvCxnSpPr>
        <p:spPr bwMode="auto">
          <a:xfrm flipV="1">
            <a:off x="2792413" y="2909888"/>
            <a:ext cx="2592387" cy="1419225"/>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uora nuoliyhdysviiva 20"/>
          <p:cNvCxnSpPr>
            <a:cxnSpLocks noChangeShapeType="1"/>
          </p:cNvCxnSpPr>
          <p:nvPr/>
        </p:nvCxnSpPr>
        <p:spPr bwMode="auto">
          <a:xfrm flipV="1">
            <a:off x="4592638" y="2909888"/>
            <a:ext cx="1081087" cy="438150"/>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uora nuoliyhdysviiva 23"/>
          <p:cNvCxnSpPr>
            <a:cxnSpLocks noChangeShapeType="1"/>
          </p:cNvCxnSpPr>
          <p:nvPr/>
        </p:nvCxnSpPr>
        <p:spPr bwMode="auto">
          <a:xfrm flipV="1">
            <a:off x="4592638" y="2909888"/>
            <a:ext cx="1368425" cy="438150"/>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uora nuoliyhdysviiva 26"/>
          <p:cNvCxnSpPr>
            <a:cxnSpLocks noChangeShapeType="1"/>
          </p:cNvCxnSpPr>
          <p:nvPr/>
        </p:nvCxnSpPr>
        <p:spPr bwMode="auto">
          <a:xfrm flipV="1">
            <a:off x="2576736" y="3963989"/>
            <a:ext cx="2555652" cy="672503"/>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uora nuoliyhdysviiva 34"/>
          <p:cNvCxnSpPr>
            <a:cxnSpLocks noChangeShapeType="1"/>
          </p:cNvCxnSpPr>
          <p:nvPr/>
        </p:nvCxnSpPr>
        <p:spPr bwMode="auto">
          <a:xfrm flipV="1">
            <a:off x="3779521" y="4468813"/>
            <a:ext cx="1227137" cy="335358"/>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barn(inVertical)">
                                      <p:cBhvr>
                                        <p:cTn id="12" dur="500"/>
                                        <p:tgtEl>
                                          <p:spTgt spid="40965"/>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
                                        <p:tgtEl>
                                          <p:spTgt spid="7"/>
                                        </p:tgtEl>
                                      </p:cBhvr>
                                    </p:animEffect>
                                    <p:anim calcmode="lin" valueType="num">
                                      <p:cBhvr>
                                        <p:cTn id="22" dur="10" fill="hold"/>
                                        <p:tgtEl>
                                          <p:spTgt spid="7"/>
                                        </p:tgtEl>
                                        <p:attrNameLst>
                                          <p:attrName>ppt_x</p:attrName>
                                        </p:attrNameLst>
                                      </p:cBhvr>
                                      <p:tavLst>
                                        <p:tav tm="0">
                                          <p:val>
                                            <p:strVal val="#ppt_x"/>
                                          </p:val>
                                        </p:tav>
                                        <p:tav tm="100000">
                                          <p:val>
                                            <p:strVal val="#ppt_x"/>
                                          </p:val>
                                        </p:tav>
                                      </p:tavLst>
                                    </p:anim>
                                    <p:anim calcmode="lin" valueType="num">
                                      <p:cBhvr>
                                        <p:cTn id="23" dur="1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250"/>
                                  </p:stCondLst>
                                  <p:childTnLst>
                                    <p:set>
                                      <p:cBhvr>
                                        <p:cTn id="25" dur="1" fill="hold">
                                          <p:stCondLst>
                                            <p:cond delay="0"/>
                                          </p:stCondLst>
                                        </p:cTn>
                                        <p:tgtEl>
                                          <p:spTgt spid="40966"/>
                                        </p:tgtEl>
                                        <p:attrNameLst>
                                          <p:attrName>style.visibility</p:attrName>
                                        </p:attrNameLst>
                                      </p:cBhvr>
                                      <p:to>
                                        <p:strVal val="visible"/>
                                      </p:to>
                                    </p:set>
                                    <p:animEffect transition="in" filter="fade">
                                      <p:cBhvr>
                                        <p:cTn id="26" dur="1000"/>
                                        <p:tgtEl>
                                          <p:spTgt spid="40966"/>
                                        </p:tgtEl>
                                      </p:cBhvr>
                                    </p:animEffect>
                                    <p:anim calcmode="lin" valueType="num">
                                      <p:cBhvr>
                                        <p:cTn id="27" dur="1000" fill="hold"/>
                                        <p:tgtEl>
                                          <p:spTgt spid="40966"/>
                                        </p:tgtEl>
                                        <p:attrNameLst>
                                          <p:attrName>ppt_x</p:attrName>
                                        </p:attrNameLst>
                                      </p:cBhvr>
                                      <p:tavLst>
                                        <p:tav tm="0">
                                          <p:val>
                                            <p:strVal val="#ppt_x"/>
                                          </p:val>
                                        </p:tav>
                                        <p:tav tm="100000">
                                          <p:val>
                                            <p:strVal val="#ppt_x"/>
                                          </p:val>
                                        </p:tav>
                                      </p:tavLst>
                                    </p:anim>
                                    <p:anim calcmode="lin" valueType="num">
                                      <p:cBhvr>
                                        <p:cTn id="28" dur="1000" fill="hold"/>
                                        <p:tgtEl>
                                          <p:spTgt spid="40966"/>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par>
                                <p:cTn id="40" presetID="22" presetClass="entr" presetSubtype="4"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par>
                                <p:cTn id="49" presetID="2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par>
                                <p:cTn id="52" presetID="22" presetClass="entr" presetSubtype="4"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down)">
                                      <p:cBhvr>
                                        <p:cTn id="54" dur="500"/>
                                        <p:tgtEl>
                                          <p:spTgt spid="21"/>
                                        </p:tgtEl>
                                      </p:cBhvr>
                                    </p:animEffect>
                                  </p:childTnLst>
                                </p:cTn>
                              </p:par>
                              <p:par>
                                <p:cTn id="55" presetID="22" presetClass="entr" presetSubtype="4"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childTnLst>
                                </p:cTn>
                              </p:par>
                              <p:par>
                                <p:cTn id="62" presetID="22" presetClass="entr" presetSubtype="4"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childTnLst>
                                </p:cTn>
                              </p:par>
                              <p:par>
                                <p:cTn id="69" presetID="22" presetClass="entr" presetSubtype="4"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down)">
                                      <p:cBhvr>
                                        <p:cTn id="71" dur="5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3">
                                            <p:txEl>
                                              <p:pRg st="13" end="13"/>
                                            </p:txEl>
                                          </p:spTgt>
                                        </p:tgtEl>
                                        <p:attrNameLst>
                                          <p:attrName>style.visibility</p:attrName>
                                        </p:attrNameLst>
                                      </p:cBhvr>
                                      <p:to>
                                        <p:strVal val="visible"/>
                                      </p:to>
                                    </p:set>
                                    <p:animEffect transition="in" filter="barn(inVertical)">
                                      <p:cBhvr>
                                        <p:cTn id="7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latunnisteen paikkamerkki 4"/>
          <p:cNvSpPr>
            <a:spLocks noGrp="1"/>
          </p:cNvSpPr>
          <p:nvPr>
            <p:ph type="ftr" sz="quarter" idx="11"/>
          </p:nvPr>
        </p:nvSpPr>
        <p:spPr>
          <a:noFill/>
        </p:spPr>
        <p:txBody>
          <a:bodyPr/>
          <a:lstStyle/>
          <a:p>
            <a:r>
              <a:rPr lang="fi-FI" smtClean="0">
                <a:ea typeface="ＭＳ Ｐゴシック" pitchFamily="116" charset="-128"/>
              </a:rPr>
              <a:t>Suomen Jääkiekkoliitto</a:t>
            </a:r>
          </a:p>
        </p:txBody>
      </p:sp>
      <p:sp>
        <p:nvSpPr>
          <p:cNvPr id="7" name="Pyöristetty suorakulmio 6"/>
          <p:cNvSpPr/>
          <p:nvPr/>
        </p:nvSpPr>
        <p:spPr bwMode="auto">
          <a:xfrm>
            <a:off x="497733" y="1853670"/>
            <a:ext cx="8712968" cy="1191816"/>
          </a:xfrm>
          <a:prstGeom prst="roundRect">
            <a:avLst/>
          </a:prstGeom>
          <a:solidFill>
            <a:srgbClr val="0066CC"/>
          </a:solidFill>
          <a:ln w="9525">
            <a:noFill/>
            <a:miter lim="800000"/>
            <a:headEnd/>
            <a:tailEnd/>
          </a:ln>
          <a:scene3d>
            <a:camera prst="orthographicFront"/>
            <a:lightRig rig="threePt" dir="t"/>
          </a:scene3d>
          <a:sp3d>
            <a:bevelT/>
          </a:sp3d>
        </p:spPr>
        <p:txBody>
          <a:bodyPr wrap="square" rtlCol="0" anchor="ctr">
            <a:spAutoFit/>
          </a:bodyPr>
          <a:lstStyle/>
          <a:p>
            <a:pPr eaLnBrk="1" hangingPunct="1">
              <a:lnSpc>
                <a:spcPct val="80000"/>
              </a:lnSpc>
              <a:buNone/>
            </a:pPr>
            <a:r>
              <a:rPr lang="fi-FI" sz="2000" b="1" dirty="0" smtClean="0">
                <a:solidFill>
                  <a:schemeClr val="bg1"/>
                </a:solidFill>
              </a:rPr>
              <a:t>Seuran palvelusivustolla tehdään mm: sarjailmoittautumiset, seurojen yhteistietojen päivitys (+ haku tietokannasta), pelaajasiirrot (Pelaajaliikennesopimus), turnausanomukset ja kansainväliset ottelulupa-anomukset.</a:t>
            </a:r>
          </a:p>
        </p:txBody>
      </p:sp>
      <p:sp>
        <p:nvSpPr>
          <p:cNvPr id="8" name="Pyöristetty suorakulmio 7"/>
          <p:cNvSpPr/>
          <p:nvPr/>
        </p:nvSpPr>
        <p:spPr bwMode="auto">
          <a:xfrm>
            <a:off x="458349" y="3068960"/>
            <a:ext cx="8712968" cy="2826306"/>
          </a:xfrm>
          <a:prstGeom prst="roundRect">
            <a:avLst/>
          </a:prstGeom>
          <a:solidFill>
            <a:srgbClr val="0066CC"/>
          </a:solidFill>
          <a:ln w="9525">
            <a:noFill/>
            <a:miter lim="800000"/>
            <a:headEnd/>
            <a:tailEnd/>
          </a:ln>
          <a:scene3d>
            <a:camera prst="orthographicFront"/>
            <a:lightRig rig="threePt" dir="t"/>
          </a:scene3d>
          <a:sp3d>
            <a:bevelT/>
          </a:sp3d>
        </p:spPr>
        <p:txBody>
          <a:bodyPr wrap="square" rtlCol="0" anchor="ctr">
            <a:spAutoFit/>
          </a:bodyPr>
          <a:lstStyle/>
          <a:p>
            <a:pPr eaLnBrk="1" hangingPunct="1">
              <a:lnSpc>
                <a:spcPct val="80000"/>
              </a:lnSpc>
              <a:buNone/>
            </a:pPr>
            <a:r>
              <a:rPr lang="fi-FI" sz="2000" b="1" dirty="0" smtClean="0">
                <a:solidFill>
                  <a:schemeClr val="bg1"/>
                </a:solidFill>
              </a:rPr>
              <a:t>Joukkuesivustolla haetaan joukkueen henkilöt tietokannasta. Sieltä on pääsy </a:t>
            </a:r>
            <a:r>
              <a:rPr lang="fi-FI" sz="2000" b="1" dirty="0">
                <a:solidFill>
                  <a:schemeClr val="bg1"/>
                </a:solidFill>
              </a:rPr>
              <a:t>(</a:t>
            </a:r>
            <a:r>
              <a:rPr lang="fi-FI" sz="2000" b="1" dirty="0" smtClean="0">
                <a:solidFill>
                  <a:schemeClr val="bg1"/>
                </a:solidFill>
              </a:rPr>
              <a:t>mm. reaaliaikaisen tulospalvelun ja tilastoinnin tekemiseen joukkuekohtaisesti).</a:t>
            </a:r>
          </a:p>
          <a:p>
            <a:pPr eaLnBrk="1" hangingPunct="1">
              <a:lnSpc>
                <a:spcPct val="80000"/>
              </a:lnSpc>
              <a:buNone/>
            </a:pPr>
            <a:r>
              <a:rPr lang="fi-FI" sz="2000" b="1" dirty="0" smtClean="0">
                <a:solidFill>
                  <a:schemeClr val="bg1"/>
                </a:solidFill>
              </a:rPr>
              <a:t>	</a:t>
            </a:r>
          </a:p>
          <a:p>
            <a:pPr eaLnBrk="1" hangingPunct="1">
              <a:lnSpc>
                <a:spcPct val="80000"/>
              </a:lnSpc>
              <a:buNone/>
            </a:pPr>
            <a:r>
              <a:rPr lang="fi-FI" sz="2000" b="1" dirty="0" smtClean="0">
                <a:solidFill>
                  <a:schemeClr val="bg1"/>
                </a:solidFill>
              </a:rPr>
              <a:t>Joukkuekohtaiset käyttäjätunnukset ovat seurallasi, johon joukkueenjohtaja laittaa oman salasanansa.</a:t>
            </a:r>
          </a:p>
          <a:p>
            <a:pPr eaLnBrk="1" hangingPunct="1">
              <a:lnSpc>
                <a:spcPct val="80000"/>
              </a:lnSpc>
              <a:buNone/>
            </a:pPr>
            <a:endParaRPr lang="fi-FI" sz="2000" b="1" dirty="0" smtClean="0">
              <a:solidFill>
                <a:schemeClr val="bg1"/>
              </a:solidFill>
            </a:endParaRPr>
          </a:p>
          <a:p>
            <a:pPr eaLnBrk="1" hangingPunct="1">
              <a:lnSpc>
                <a:spcPct val="80000"/>
              </a:lnSpc>
              <a:buFont typeface="Arial" pitchFamily="34" charset="0"/>
              <a:buChar char="•"/>
            </a:pPr>
            <a:r>
              <a:rPr lang="fi-FI" sz="2000" b="1" dirty="0" smtClean="0">
                <a:solidFill>
                  <a:schemeClr val="bg1"/>
                </a:solidFill>
              </a:rPr>
              <a:t> Joukkueen perustiedot</a:t>
            </a:r>
          </a:p>
          <a:p>
            <a:pPr eaLnBrk="1" hangingPunct="1">
              <a:lnSpc>
                <a:spcPct val="80000"/>
              </a:lnSpc>
              <a:buFont typeface="Arial" pitchFamily="34" charset="0"/>
              <a:buChar char="•"/>
            </a:pPr>
            <a:r>
              <a:rPr lang="fi-FI" sz="2000" b="1" dirty="0" smtClean="0">
                <a:solidFill>
                  <a:schemeClr val="bg1"/>
                </a:solidFill>
              </a:rPr>
              <a:t> Joukkueen kokoonpano (valtakunnan sarjat)</a:t>
            </a:r>
          </a:p>
          <a:p>
            <a:pPr eaLnBrk="1" hangingPunct="1">
              <a:lnSpc>
                <a:spcPct val="80000"/>
              </a:lnSpc>
              <a:buFont typeface="Arial" pitchFamily="34" charset="0"/>
              <a:buChar char="•"/>
            </a:pPr>
            <a:r>
              <a:rPr lang="fi-FI" sz="2000" b="1" dirty="0" smtClean="0">
                <a:solidFill>
                  <a:schemeClr val="bg1"/>
                </a:solidFill>
              </a:rPr>
              <a:t> Joukkueen ottelut (seura / joukkue)</a:t>
            </a:r>
          </a:p>
        </p:txBody>
      </p:sp>
      <p:sp>
        <p:nvSpPr>
          <p:cNvPr id="9" name="Pyöristetty suorakulmio 8"/>
          <p:cNvSpPr/>
          <p:nvPr/>
        </p:nvSpPr>
        <p:spPr bwMode="auto">
          <a:xfrm>
            <a:off x="560512" y="1479099"/>
            <a:ext cx="8640960" cy="374571"/>
          </a:xfrm>
          <a:prstGeom prst="roundRect">
            <a:avLst/>
          </a:prstGeom>
          <a:solidFill>
            <a:srgbClr val="0066CC"/>
          </a:solidFill>
          <a:ln w="9525">
            <a:noFill/>
            <a:miter lim="800000"/>
            <a:headEnd/>
            <a:tailEnd/>
          </a:ln>
          <a:scene3d>
            <a:camera prst="orthographicFront"/>
            <a:lightRig rig="threePt" dir="t"/>
          </a:scene3d>
          <a:sp3d>
            <a:bevelT/>
          </a:sp3d>
        </p:spPr>
        <p:txBody>
          <a:bodyPr wrap="square" rtlCol="0" anchor="ctr">
            <a:spAutoFit/>
          </a:bodyPr>
          <a:lstStyle/>
          <a:p>
            <a:pPr eaLnBrk="1" hangingPunct="1">
              <a:lnSpc>
                <a:spcPct val="80000"/>
              </a:lnSpc>
              <a:buNone/>
            </a:pPr>
            <a:r>
              <a:rPr lang="fi-FI" sz="2000" b="1" dirty="0" smtClean="0">
                <a:solidFill>
                  <a:schemeClr val="bg1"/>
                </a:solidFill>
              </a:rPr>
              <a:t>Henkilösivustolla on henkilöiden kaikki tiedot jotka itse päivitetään.</a:t>
            </a:r>
          </a:p>
        </p:txBody>
      </p:sp>
      <p:sp>
        <p:nvSpPr>
          <p:cNvPr id="2" name="Päivämäärän paikkamerkki 1"/>
          <p:cNvSpPr>
            <a:spLocks noGrp="1"/>
          </p:cNvSpPr>
          <p:nvPr>
            <p:ph type="dt" sz="half" idx="10"/>
          </p:nvPr>
        </p:nvSpPr>
        <p:spPr/>
        <p:txBody>
          <a:bodyPr/>
          <a:lstStyle/>
          <a:p>
            <a:pPr>
              <a:defRPr/>
            </a:pPr>
            <a:fld id="{B4B09082-CDAD-4786-9E50-F442EAA221A7}" type="datetime1">
              <a:rPr lang="fi-FI" smtClean="0"/>
              <a:pPr>
                <a:defRPr/>
              </a:pPr>
              <a:t>16.9.2015</a:t>
            </a:fld>
            <a:endParaRPr lang="fi-FI"/>
          </a:p>
        </p:txBody>
      </p:sp>
      <p:sp>
        <p:nvSpPr>
          <p:cNvPr id="11" name="Pyöristetty suorakulmio 10"/>
          <p:cNvSpPr/>
          <p:nvPr/>
        </p:nvSpPr>
        <p:spPr bwMode="auto">
          <a:xfrm>
            <a:off x="724098" y="548680"/>
            <a:ext cx="7532736" cy="510778"/>
          </a:xfrm>
          <a:prstGeom prst="roundRect">
            <a:avLst/>
          </a:prstGeom>
          <a:solidFill>
            <a:srgbClr val="0066CC"/>
          </a:solidFill>
          <a:ln w="9525">
            <a:noFill/>
            <a:miter lim="800000"/>
            <a:headEnd/>
            <a:tailEnd/>
          </a:ln>
          <a:scene3d>
            <a:camera prst="orthographicFront"/>
            <a:lightRig rig="threePt" dir="t"/>
          </a:scene3d>
          <a:sp3d>
            <a:bevelT/>
          </a:sp3d>
        </p:spPr>
        <p:txBody>
          <a:bodyPr wrap="square" rtlCol="0" anchor="ctr">
            <a:spAutoFit/>
          </a:bodyPr>
          <a:lstStyle/>
          <a:p>
            <a:pPr algn="ctr">
              <a:buFontTx/>
              <a:buNone/>
              <a:defRPr/>
            </a:pPr>
            <a:r>
              <a:rPr lang="fi-FI" b="1" dirty="0" smtClean="0">
                <a:solidFill>
                  <a:schemeClr val="bg1"/>
                </a:solidFill>
              </a:rPr>
              <a:t>PALVELUSIVUSTO </a:t>
            </a:r>
          </a:p>
        </p:txBody>
      </p:sp>
      <p:sp>
        <p:nvSpPr>
          <p:cNvPr id="3" name="Dian numeron paikkamerkki 2"/>
          <p:cNvSpPr>
            <a:spLocks noGrp="1"/>
          </p:cNvSpPr>
          <p:nvPr>
            <p:ph type="sldNum" sz="quarter" idx="12"/>
          </p:nvPr>
        </p:nvSpPr>
        <p:spPr/>
        <p:txBody>
          <a:bodyPr/>
          <a:lstStyle/>
          <a:p>
            <a:pPr>
              <a:defRPr/>
            </a:pPr>
            <a:fld id="{561627BE-35FB-4630-9AC6-6028083E862C}" type="slidenum">
              <a:rPr lang="fi-FI" smtClean="0"/>
              <a:pPr>
                <a:defRPr/>
              </a:pPr>
              <a:t>3</a:t>
            </a:fld>
            <a:endParaRPr lang="fi-FI"/>
          </a:p>
        </p:txBody>
      </p:sp>
    </p:spTree>
    <p:extLst>
      <p:ext uri="{BB962C8B-B14F-4D97-AF65-F5344CB8AC3E}">
        <p14:creationId xmlns:p14="http://schemas.microsoft.com/office/powerpoint/2010/main" val="154175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1"/>
          <p:cNvSpPr>
            <a:spLocks noGrp="1"/>
          </p:cNvSpPr>
          <p:nvPr>
            <p:ph type="title"/>
          </p:nvPr>
        </p:nvSpPr>
        <p:spPr/>
        <p:txBody>
          <a:bodyPr/>
          <a:lstStyle/>
          <a:p>
            <a:r>
              <a:rPr lang="fi-FI" altLang="fi-FI" smtClean="0"/>
              <a:t>TILASTOINTI JA TULOSPALVELU (TiTu)</a:t>
            </a:r>
          </a:p>
        </p:txBody>
      </p:sp>
      <p:sp>
        <p:nvSpPr>
          <p:cNvPr id="3" name="Sisällön paikkamerkki 2"/>
          <p:cNvSpPr>
            <a:spLocks noGrp="1"/>
          </p:cNvSpPr>
          <p:nvPr>
            <p:ph idx="1"/>
          </p:nvPr>
        </p:nvSpPr>
        <p:spPr>
          <a:xfrm>
            <a:off x="742950" y="1196975"/>
            <a:ext cx="8420100" cy="4518025"/>
          </a:xfrm>
        </p:spPr>
        <p:txBody>
          <a:bodyPr/>
          <a:lstStyle/>
          <a:p>
            <a:pPr marL="0" indent="0">
              <a:buFontTx/>
              <a:buNone/>
            </a:pPr>
            <a:r>
              <a:rPr lang="fi-FI" altLang="fi-FI" dirty="0" smtClean="0"/>
              <a:t>Maalien ja rangaistusten korjaaminen</a:t>
            </a:r>
            <a:endParaRPr lang="fi-FI" altLang="fi-FI" sz="1400" dirty="0" smtClean="0"/>
          </a:p>
          <a:p>
            <a:pPr marL="0" indent="0">
              <a:buFontTx/>
              <a:buNone/>
            </a:pPr>
            <a:r>
              <a:rPr lang="fi-FI" altLang="fi-FI" sz="1400" dirty="0" smtClean="0"/>
              <a:t>Voit korjata maaleja tai rangaistuksia avaamalla tietorivin klikkaamalla</a:t>
            </a:r>
          </a:p>
          <a:p>
            <a:pPr marL="0" indent="0">
              <a:buFontTx/>
              <a:buNone/>
            </a:pPr>
            <a:endParaRPr lang="fi-FI" altLang="fi-FI" sz="1400" dirty="0" smtClean="0"/>
          </a:p>
          <a:p>
            <a:pPr marL="0" indent="0">
              <a:buFontTx/>
              <a:buNone/>
            </a:pPr>
            <a:endParaRPr lang="fi-FI" altLang="fi-FI" sz="1400" dirty="0" smtClean="0"/>
          </a:p>
          <a:p>
            <a:pPr marL="0" indent="0">
              <a:buFontTx/>
              <a:buNone/>
            </a:pPr>
            <a:endParaRPr lang="fi-FI" altLang="fi-FI" sz="1400" dirty="0" smtClean="0"/>
          </a:p>
          <a:p>
            <a:pPr marL="0" indent="0">
              <a:buFontTx/>
              <a:buNone/>
            </a:pPr>
            <a:endParaRPr lang="fi-FI" altLang="fi-FI" sz="1400" dirty="0" smtClean="0"/>
          </a:p>
          <a:p>
            <a:pPr marL="0" indent="0">
              <a:buFontTx/>
              <a:buNone/>
            </a:pPr>
            <a:endParaRPr lang="fi-FI" altLang="fi-FI" sz="1400" dirty="0" smtClean="0"/>
          </a:p>
          <a:p>
            <a:pPr marL="0" indent="0">
              <a:buFontTx/>
              <a:buNone/>
            </a:pPr>
            <a:endParaRPr lang="fi-FI" altLang="fi-FI" sz="1400" dirty="0" smtClean="0"/>
          </a:p>
          <a:p>
            <a:pPr marL="0" indent="0">
              <a:buFontTx/>
              <a:buNone/>
            </a:pPr>
            <a:endParaRPr lang="fi-FI" altLang="fi-FI" dirty="0" smtClean="0"/>
          </a:p>
          <a:p>
            <a:pPr marL="0" indent="0">
              <a:buFontTx/>
              <a:buNone/>
            </a:pPr>
            <a:r>
              <a:rPr lang="fi-FI" altLang="fi-FI" dirty="0" smtClean="0"/>
              <a:t>Rangaistuksen syöttäminen tapahtuu samalla tavalla kuin maalin…</a:t>
            </a:r>
          </a:p>
          <a:p>
            <a:pPr marL="0" indent="0">
              <a:buFontTx/>
              <a:buNone/>
            </a:pPr>
            <a:r>
              <a:rPr lang="fi-FI" altLang="fi-FI" dirty="0" err="1" smtClean="0"/>
              <a:t>Mestiksessä</a:t>
            </a:r>
            <a:r>
              <a:rPr lang="fi-FI" altLang="fi-FI" dirty="0" smtClean="0"/>
              <a:t> ja </a:t>
            </a:r>
            <a:r>
              <a:rPr lang="fi-FI" altLang="fi-FI" dirty="0" err="1" smtClean="0"/>
              <a:t>NSMLssa</a:t>
            </a:r>
            <a:r>
              <a:rPr lang="fi-FI" altLang="fi-FI" dirty="0" smtClean="0"/>
              <a:t> laitetaan rangaistuksen antava ET1 / ET2. </a:t>
            </a:r>
            <a:r>
              <a:rPr lang="fi-FI" altLang="fi-FI" u="sng" dirty="0" smtClean="0"/>
              <a:t>Muissa sarjoissa ei tuomaritilastointia tehdä</a:t>
            </a:r>
            <a:r>
              <a:rPr lang="fi-FI" altLang="fi-FI" dirty="0" smtClean="0"/>
              <a:t>.</a:t>
            </a:r>
          </a:p>
        </p:txBody>
      </p:sp>
      <p:sp>
        <p:nvSpPr>
          <p:cNvPr id="22532"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0325D8D-1514-490F-8027-8900437C8D46}"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2533"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2534"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F258B500-C54C-4EBF-AE9D-14EAFCFCEDBE}" type="slidenum">
              <a:rPr lang="fi-FI" altLang="fi-FI" sz="1000" smtClean="0">
                <a:solidFill>
                  <a:srgbClr val="0066CC"/>
                </a:solidFill>
              </a:rPr>
              <a:pPr>
                <a:spcBef>
                  <a:spcPct val="0"/>
                </a:spcBef>
                <a:buFontTx/>
                <a:buNone/>
              </a:pPr>
              <a:t>30</a:t>
            </a:fld>
            <a:endParaRPr lang="fi-FI" altLang="fi-FI" sz="1000" smtClean="0">
              <a:solidFill>
                <a:srgbClr val="0066CC"/>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44" y="1844824"/>
            <a:ext cx="5114231" cy="1759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fade">
                                      <p:cBhvr>
                                        <p:cTn id="14" dur="1000"/>
                                        <p:tgtEl>
                                          <p:spTgt spid="3">
                                            <p:txEl>
                                              <p:pRg st="9" end="9"/>
                                            </p:txEl>
                                          </p:spTgt>
                                        </p:tgtEl>
                                      </p:cBhvr>
                                    </p:animEffect>
                                    <p:anim calcmode="lin" valueType="num">
                                      <p:cBhvr>
                                        <p:cTn id="1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1000"/>
                                        <p:tgtEl>
                                          <p:spTgt spid="3">
                                            <p:txEl>
                                              <p:pRg st="10" end="10"/>
                                            </p:txEl>
                                          </p:spTgt>
                                        </p:tgtEl>
                                      </p:cBhvr>
                                    </p:animEffect>
                                    <p:anim calcmode="lin" valueType="num">
                                      <p:cBhvr>
                                        <p:cTn id="2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p:cNvSpPr>
            <a:spLocks noGrp="1"/>
          </p:cNvSpPr>
          <p:nvPr>
            <p:ph type="title"/>
          </p:nvPr>
        </p:nvSpPr>
        <p:spPr/>
        <p:txBody>
          <a:bodyPr/>
          <a:lstStyle/>
          <a:p>
            <a:r>
              <a:rPr lang="fi-FI" altLang="fi-FI" smtClean="0"/>
              <a:t>TILASTOINTI JA TULOSPALVELU (TiTu)</a:t>
            </a:r>
          </a:p>
        </p:txBody>
      </p:sp>
      <p:sp>
        <p:nvSpPr>
          <p:cNvPr id="3" name="Sisällön paikkamerkki 2"/>
          <p:cNvSpPr>
            <a:spLocks noGrp="1"/>
          </p:cNvSpPr>
          <p:nvPr>
            <p:ph idx="1"/>
          </p:nvPr>
        </p:nvSpPr>
        <p:spPr>
          <a:xfrm>
            <a:off x="560388" y="1196975"/>
            <a:ext cx="8636000" cy="4541838"/>
          </a:xfrm>
        </p:spPr>
        <p:txBody>
          <a:bodyPr/>
          <a:lstStyle/>
          <a:p>
            <a:pPr marL="0" indent="0">
              <a:buFontTx/>
              <a:buNone/>
            </a:pPr>
            <a:r>
              <a:rPr lang="fi-FI" altLang="fi-FI" sz="1600" smtClean="0"/>
              <a:t>Avaa rangaistus napauttamalla ruutua </a:t>
            </a:r>
          </a:p>
          <a:p>
            <a:pPr marL="0" indent="0">
              <a:buFontTx/>
              <a:buNone/>
            </a:pPr>
            <a:r>
              <a:rPr lang="fi-FI" altLang="fi-FI" sz="1600" smtClean="0"/>
              <a:t>… tai paina ”lisää” –nappia  </a:t>
            </a:r>
          </a:p>
          <a:p>
            <a:pPr marL="0" indent="0">
              <a:buFontTx/>
              <a:buNone/>
            </a:pPr>
            <a:endParaRPr lang="fi-FI" altLang="fi-FI" sz="1600" smtClean="0"/>
          </a:p>
          <a:p>
            <a:pPr marL="0" indent="0">
              <a:buFontTx/>
              <a:buNone/>
            </a:pPr>
            <a:r>
              <a:rPr lang="fi-FI" altLang="fi-FI" sz="1600" smtClean="0"/>
              <a:t>Valitse jäähyn saaja ja kärsijä (tarv)</a:t>
            </a:r>
          </a:p>
          <a:p>
            <a:pPr marL="0" indent="0">
              <a:buFontTx/>
              <a:buNone/>
            </a:pPr>
            <a:r>
              <a:rPr lang="fi-FI" altLang="fi-FI" sz="1600" smtClean="0"/>
              <a:t>syöttämällä numero    </a:t>
            </a:r>
          </a:p>
          <a:p>
            <a:pPr marL="0" indent="0">
              <a:buFontTx/>
              <a:buNone/>
            </a:pPr>
            <a:r>
              <a:rPr lang="fi-FI" altLang="fi-FI" sz="1600" smtClean="0"/>
              <a:t>tai riippuvalikosta     </a:t>
            </a:r>
          </a:p>
          <a:p>
            <a:pPr marL="0" indent="0">
              <a:buFontTx/>
              <a:buNone/>
            </a:pPr>
            <a:endParaRPr lang="fi-FI" altLang="fi-FI" sz="1600" smtClean="0"/>
          </a:p>
          <a:p>
            <a:pPr marL="0" indent="0">
              <a:buFontTx/>
              <a:buNone/>
            </a:pPr>
            <a:r>
              <a:rPr lang="fi-FI" altLang="fi-FI" sz="1600" smtClean="0"/>
              <a:t>Jäähyn pituus ja syy riippuvalikosta</a:t>
            </a:r>
          </a:p>
          <a:p>
            <a:pPr marL="0" indent="0">
              <a:buFontTx/>
              <a:buNone/>
            </a:pPr>
            <a:r>
              <a:rPr lang="fi-FI" altLang="fi-FI" sz="1600" smtClean="0"/>
              <a:t>(tai numeroin jos tiedät)   </a:t>
            </a:r>
          </a:p>
          <a:p>
            <a:pPr marL="0" indent="0">
              <a:buFontTx/>
              <a:buNone/>
            </a:pPr>
            <a:endParaRPr lang="fi-FI" altLang="fi-FI" sz="1600" smtClean="0"/>
          </a:p>
          <a:p>
            <a:pPr marL="0" indent="0">
              <a:buFontTx/>
              <a:buNone/>
            </a:pPr>
            <a:r>
              <a:rPr lang="fi-FI" altLang="fi-FI" sz="1600" u="sng" smtClean="0"/>
              <a:t>HUOM!! Vain NSML ja Mestis: </a:t>
            </a:r>
            <a:r>
              <a:rPr lang="fi-FI" altLang="fi-FI" sz="1600" smtClean="0"/>
              <a:t>valitse rangaistuksen antanut erotuomari (ET1/ET) </a:t>
            </a:r>
            <a:endParaRPr lang="fi-FI" altLang="fi-FI" sz="1600" u="sng" smtClean="0"/>
          </a:p>
          <a:p>
            <a:pPr marL="0" indent="0">
              <a:buFontTx/>
              <a:buNone/>
            </a:pPr>
            <a:endParaRPr lang="fi-FI" altLang="fi-FI" sz="1600" u="sng" smtClean="0"/>
          </a:p>
          <a:p>
            <a:pPr marL="0" indent="0">
              <a:buFontTx/>
              <a:buNone/>
            </a:pPr>
            <a:r>
              <a:rPr lang="fi-FI" altLang="fi-FI" sz="1600" smtClean="0"/>
              <a:t>Tallenna ja jatka tilastointia           </a:t>
            </a:r>
          </a:p>
          <a:p>
            <a:pPr marL="0" indent="0">
              <a:buFontTx/>
              <a:buNone/>
            </a:pPr>
            <a:endParaRPr lang="fi-FI" altLang="fi-FI" sz="1600" smtClean="0"/>
          </a:p>
          <a:p>
            <a:pPr marL="0" indent="0">
              <a:buFontTx/>
              <a:buNone/>
            </a:pPr>
            <a:endParaRPr lang="fi-FI" altLang="fi-FI" sz="1600" smtClean="0"/>
          </a:p>
        </p:txBody>
      </p:sp>
      <p:sp>
        <p:nvSpPr>
          <p:cNvPr id="23556"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1A3B904F-C584-42D4-AFD6-C9EF6E2B8889}"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3557"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3558"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2DC05871-856D-419A-9860-689BAD2727E6}" type="slidenum">
              <a:rPr lang="fi-FI" altLang="fi-FI" sz="1000" smtClean="0">
                <a:solidFill>
                  <a:srgbClr val="0066CC"/>
                </a:solidFill>
              </a:rPr>
              <a:pPr>
                <a:spcBef>
                  <a:spcPct val="0"/>
                </a:spcBef>
                <a:buFontTx/>
                <a:buNone/>
              </a:pPr>
              <a:t>31</a:t>
            </a:fld>
            <a:endParaRPr lang="fi-FI" altLang="fi-FI" sz="1000" smtClean="0">
              <a:solidFill>
                <a:srgbClr val="0066CC"/>
              </a:solidFill>
            </a:endParaRPr>
          </a:p>
        </p:txBody>
      </p:sp>
      <p:pic>
        <p:nvPicPr>
          <p:cNvPr id="23559" name="Picture 3" descr="C:\Users\Acer\Documents\screenshots\screenshot.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88" y="1308100"/>
            <a:ext cx="3671887"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uora nuoliyhdysviiva 7"/>
          <p:cNvCxnSpPr>
            <a:cxnSpLocks noChangeShapeType="1"/>
          </p:cNvCxnSpPr>
          <p:nvPr/>
        </p:nvCxnSpPr>
        <p:spPr bwMode="auto">
          <a:xfrm>
            <a:off x="3081338" y="1700213"/>
            <a:ext cx="3095625" cy="1800225"/>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uora nuoliyhdysviiva 10"/>
          <p:cNvCxnSpPr>
            <a:cxnSpLocks noChangeShapeType="1"/>
          </p:cNvCxnSpPr>
          <p:nvPr/>
        </p:nvCxnSpPr>
        <p:spPr bwMode="auto">
          <a:xfrm>
            <a:off x="4089400" y="1412875"/>
            <a:ext cx="2447925" cy="792163"/>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9157" name="Picture 5" descr="C:\Users\Acer\Documents\screenshots\screenshot.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3675" y="1593850"/>
            <a:ext cx="43465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uora nuoliyhdysviiva 20"/>
          <p:cNvCxnSpPr>
            <a:cxnSpLocks noChangeShapeType="1"/>
          </p:cNvCxnSpPr>
          <p:nvPr/>
        </p:nvCxnSpPr>
        <p:spPr bwMode="auto">
          <a:xfrm flipV="1">
            <a:off x="2432050" y="2276475"/>
            <a:ext cx="1800225" cy="252413"/>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uora nuoliyhdysviiva 23"/>
          <p:cNvCxnSpPr>
            <a:cxnSpLocks noChangeShapeType="1"/>
          </p:cNvCxnSpPr>
          <p:nvPr/>
        </p:nvCxnSpPr>
        <p:spPr bwMode="auto">
          <a:xfrm flipV="1">
            <a:off x="2432050" y="2276475"/>
            <a:ext cx="2197100" cy="252413"/>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uora nuoliyhdysviiva 27"/>
          <p:cNvCxnSpPr>
            <a:cxnSpLocks noChangeShapeType="1"/>
          </p:cNvCxnSpPr>
          <p:nvPr/>
        </p:nvCxnSpPr>
        <p:spPr bwMode="auto">
          <a:xfrm flipV="1">
            <a:off x="2235200" y="2528888"/>
            <a:ext cx="5741988" cy="307975"/>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uora nuoliyhdysviiva 30"/>
          <p:cNvCxnSpPr>
            <a:cxnSpLocks noChangeShapeType="1"/>
          </p:cNvCxnSpPr>
          <p:nvPr/>
        </p:nvCxnSpPr>
        <p:spPr bwMode="auto">
          <a:xfrm>
            <a:off x="6608763" y="2600325"/>
            <a:ext cx="1368425" cy="180975"/>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uora nuoliyhdysviiva 34"/>
          <p:cNvCxnSpPr>
            <a:cxnSpLocks noChangeShapeType="1"/>
          </p:cNvCxnSpPr>
          <p:nvPr/>
        </p:nvCxnSpPr>
        <p:spPr bwMode="auto">
          <a:xfrm flipV="1">
            <a:off x="3800475" y="2997200"/>
            <a:ext cx="4176713" cy="503238"/>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uora nuoliyhdysviiva 37"/>
          <p:cNvCxnSpPr>
            <a:cxnSpLocks noChangeShapeType="1"/>
          </p:cNvCxnSpPr>
          <p:nvPr/>
        </p:nvCxnSpPr>
        <p:spPr bwMode="auto">
          <a:xfrm>
            <a:off x="6608763" y="3159125"/>
            <a:ext cx="1368425" cy="179388"/>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uora nuoliyhdysviiva 38"/>
          <p:cNvCxnSpPr>
            <a:cxnSpLocks noChangeShapeType="1"/>
          </p:cNvCxnSpPr>
          <p:nvPr/>
        </p:nvCxnSpPr>
        <p:spPr bwMode="auto">
          <a:xfrm flipV="1">
            <a:off x="7113588" y="3573463"/>
            <a:ext cx="792162" cy="647700"/>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uora nuoliyhdysviiva 41"/>
          <p:cNvCxnSpPr>
            <a:cxnSpLocks noChangeShapeType="1"/>
          </p:cNvCxnSpPr>
          <p:nvPr/>
        </p:nvCxnSpPr>
        <p:spPr bwMode="auto">
          <a:xfrm flipV="1">
            <a:off x="3081338" y="3897313"/>
            <a:ext cx="2420937" cy="971550"/>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49157"/>
                                        </p:tgtEl>
                                        <p:attrNameLst>
                                          <p:attrName>style.visibility</p:attrName>
                                        </p:attrNameLst>
                                      </p:cBhvr>
                                      <p:to>
                                        <p:strVal val="visible"/>
                                      </p:to>
                                    </p:set>
                                    <p:animEffect transition="in" filter="fade">
                                      <p:cBhvr>
                                        <p:cTn id="19" dur="1000"/>
                                        <p:tgtEl>
                                          <p:spTgt spid="49157"/>
                                        </p:tgtEl>
                                      </p:cBhvr>
                                    </p:animEffect>
                                    <p:anim calcmode="lin" valueType="num">
                                      <p:cBhvr>
                                        <p:cTn id="20" dur="1000" fill="hold"/>
                                        <p:tgtEl>
                                          <p:spTgt spid="49157"/>
                                        </p:tgtEl>
                                        <p:attrNameLst>
                                          <p:attrName>ppt_x</p:attrName>
                                        </p:attrNameLst>
                                      </p:cBhvr>
                                      <p:tavLst>
                                        <p:tav tm="0">
                                          <p:val>
                                            <p:strVal val="#ppt_x"/>
                                          </p:val>
                                        </p:tav>
                                        <p:tav tm="100000">
                                          <p:val>
                                            <p:strVal val="#ppt_x"/>
                                          </p:val>
                                        </p:tav>
                                      </p:tavLst>
                                    </p:anim>
                                    <p:anim calcmode="lin" valueType="num">
                                      <p:cBhvr>
                                        <p:cTn id="21" dur="1000" fill="hold"/>
                                        <p:tgtEl>
                                          <p:spTgt spid="49157"/>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p:cNvSpPr>
            <a:spLocks noGrp="1"/>
          </p:cNvSpPr>
          <p:nvPr>
            <p:ph type="title"/>
          </p:nvPr>
        </p:nvSpPr>
        <p:spPr>
          <a:xfrm>
            <a:off x="742950" y="328613"/>
            <a:ext cx="7639050" cy="723900"/>
          </a:xfrm>
        </p:spPr>
        <p:txBody>
          <a:bodyPr/>
          <a:lstStyle/>
          <a:p>
            <a:r>
              <a:rPr lang="fi-FI" altLang="fi-FI" smtClean="0"/>
              <a:t>TILASTOINTI JA TULOSPALVELU (TiTu)</a:t>
            </a:r>
          </a:p>
        </p:txBody>
      </p:sp>
      <p:sp>
        <p:nvSpPr>
          <p:cNvPr id="3" name="Sisällön paikkamerkki 2"/>
          <p:cNvSpPr>
            <a:spLocks noGrp="1"/>
          </p:cNvSpPr>
          <p:nvPr>
            <p:ph idx="1"/>
          </p:nvPr>
        </p:nvSpPr>
        <p:spPr>
          <a:xfrm>
            <a:off x="742950" y="1268413"/>
            <a:ext cx="8420100" cy="4446587"/>
          </a:xfrm>
        </p:spPr>
        <p:txBody>
          <a:bodyPr/>
          <a:lstStyle/>
          <a:p>
            <a:pPr marL="0" indent="0">
              <a:buFontTx/>
              <a:buNone/>
            </a:pPr>
            <a:r>
              <a:rPr lang="fi-FI" altLang="fi-FI" smtClean="0"/>
              <a:t>Rangaistuslaukauksen (= nollajäähy)</a:t>
            </a:r>
          </a:p>
          <a:p>
            <a:pPr marL="0" indent="0">
              <a:buFontTx/>
              <a:buNone/>
            </a:pPr>
            <a:r>
              <a:rPr lang="fi-FI" altLang="fi-FI" smtClean="0"/>
              <a:t>syöttäminen tapahtuu kuten normaalin</a:t>
            </a:r>
          </a:p>
          <a:p>
            <a:pPr marL="0" indent="0">
              <a:buFontTx/>
              <a:buNone/>
            </a:pPr>
            <a:r>
              <a:rPr lang="fi-FI" altLang="fi-FI" smtClean="0"/>
              <a:t>rangaistuksen… </a:t>
            </a:r>
          </a:p>
          <a:p>
            <a:pPr marL="0" indent="0">
              <a:buFontTx/>
              <a:buNone/>
            </a:pPr>
            <a:endParaRPr lang="fi-FI" altLang="fi-FI" sz="1600" smtClean="0"/>
          </a:p>
          <a:p>
            <a:pPr marL="0" indent="0">
              <a:buFontTx/>
              <a:buNone/>
            </a:pPr>
            <a:r>
              <a:rPr lang="fi-FI" altLang="fi-FI" sz="1600" smtClean="0"/>
              <a:t>Valitse pituudeksi 0 minuuttia joko syöttämällä </a:t>
            </a:r>
          </a:p>
          <a:p>
            <a:pPr marL="0" indent="0">
              <a:buFontTx/>
              <a:buNone/>
            </a:pPr>
            <a:r>
              <a:rPr lang="fi-FI" altLang="fi-FI" sz="1600" smtClean="0"/>
              <a:t>tai riippuvalikosta   </a:t>
            </a:r>
          </a:p>
          <a:p>
            <a:pPr marL="0" indent="0">
              <a:buFontTx/>
              <a:buNone/>
            </a:pPr>
            <a:endParaRPr lang="fi-FI" altLang="fi-FI" sz="1600" smtClean="0"/>
          </a:p>
          <a:p>
            <a:pPr marL="0" indent="0">
              <a:buFontTx/>
              <a:buNone/>
            </a:pPr>
            <a:r>
              <a:rPr lang="fi-FI" altLang="fi-FI" sz="1600" smtClean="0"/>
              <a:t>Muista laittaa jäähyn syy</a:t>
            </a:r>
            <a:r>
              <a:rPr lang="fi-FI" altLang="fi-FI" smtClean="0"/>
              <a:t>  </a:t>
            </a:r>
          </a:p>
          <a:p>
            <a:pPr marL="0" indent="0">
              <a:buFontTx/>
              <a:buNone/>
            </a:pPr>
            <a:endParaRPr lang="fi-FI" altLang="fi-FI" sz="1600" smtClean="0"/>
          </a:p>
          <a:p>
            <a:pPr marL="0" indent="0">
              <a:buFontTx/>
              <a:buNone/>
            </a:pPr>
            <a:r>
              <a:rPr lang="fi-FI" altLang="fi-FI" sz="1600" smtClean="0"/>
              <a:t>Tarkista että alkamisaika ja päättymisaika ovat</a:t>
            </a:r>
          </a:p>
          <a:p>
            <a:pPr marL="0" indent="0">
              <a:buFontTx/>
              <a:buNone/>
            </a:pPr>
            <a:r>
              <a:rPr lang="fi-FI" altLang="fi-FI" sz="1600" smtClean="0"/>
              <a:t>samat</a:t>
            </a:r>
          </a:p>
          <a:p>
            <a:pPr marL="0" indent="0">
              <a:buFontTx/>
              <a:buNone/>
            </a:pPr>
            <a:endParaRPr lang="fi-FI" altLang="fi-FI" sz="1600" smtClean="0"/>
          </a:p>
          <a:p>
            <a:pPr marL="0" indent="0">
              <a:buFontTx/>
              <a:buNone/>
            </a:pPr>
            <a:endParaRPr lang="fi-FI" altLang="fi-FI" sz="1600" smtClean="0"/>
          </a:p>
        </p:txBody>
      </p:sp>
      <p:sp>
        <p:nvSpPr>
          <p:cNvPr id="24580"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7A37E0C4-6ACE-46E7-8277-2C83996D5536}"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4581"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4582"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7FEB8E3-67C8-4DD1-8C4C-50392336E850}" type="slidenum">
              <a:rPr lang="fi-FI" altLang="fi-FI" sz="1000" smtClean="0">
                <a:solidFill>
                  <a:srgbClr val="0066CC"/>
                </a:solidFill>
              </a:rPr>
              <a:pPr>
                <a:spcBef>
                  <a:spcPct val="0"/>
                </a:spcBef>
                <a:buFontTx/>
                <a:buNone/>
              </a:pPr>
              <a:t>32</a:t>
            </a:fld>
            <a:endParaRPr lang="fi-FI" altLang="fi-FI" sz="1000" smtClean="0">
              <a:solidFill>
                <a:srgbClr val="0066CC"/>
              </a:solidFill>
            </a:endParaRPr>
          </a:p>
        </p:txBody>
      </p:sp>
      <p:pic>
        <p:nvPicPr>
          <p:cNvPr id="50178" name="Picture 2" descr="C:\Users\Acer\Documents\screenshots\screenshot.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825" y="1341438"/>
            <a:ext cx="3541713"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uora nuoliyhdysviiva 7"/>
          <p:cNvCxnSpPr>
            <a:cxnSpLocks noChangeShapeType="1"/>
          </p:cNvCxnSpPr>
          <p:nvPr/>
        </p:nvCxnSpPr>
        <p:spPr bwMode="auto">
          <a:xfrm flipV="1">
            <a:off x="5097463" y="2420938"/>
            <a:ext cx="1150937" cy="431800"/>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uora nuoliyhdysviiva 9"/>
          <p:cNvCxnSpPr>
            <a:cxnSpLocks noChangeShapeType="1"/>
          </p:cNvCxnSpPr>
          <p:nvPr/>
        </p:nvCxnSpPr>
        <p:spPr bwMode="auto">
          <a:xfrm>
            <a:off x="2432050" y="3213100"/>
            <a:ext cx="6049963" cy="215900"/>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uora nuoliyhdysviiva 16"/>
          <p:cNvCxnSpPr>
            <a:cxnSpLocks noChangeShapeType="1"/>
          </p:cNvCxnSpPr>
          <p:nvPr/>
        </p:nvCxnSpPr>
        <p:spPr bwMode="auto">
          <a:xfrm>
            <a:off x="3152775" y="3716338"/>
            <a:ext cx="2447925" cy="144462"/>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uora nuoliyhdysviiva 19"/>
          <p:cNvCxnSpPr>
            <a:cxnSpLocks noChangeShapeType="1"/>
          </p:cNvCxnSpPr>
          <p:nvPr/>
        </p:nvCxnSpPr>
        <p:spPr bwMode="auto">
          <a:xfrm flipV="1">
            <a:off x="5024438" y="2420938"/>
            <a:ext cx="3024187" cy="1944687"/>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uora nuoliyhdysviiva 21"/>
          <p:cNvCxnSpPr>
            <a:cxnSpLocks noChangeShapeType="1"/>
          </p:cNvCxnSpPr>
          <p:nvPr/>
        </p:nvCxnSpPr>
        <p:spPr bwMode="auto">
          <a:xfrm flipV="1">
            <a:off x="7040563" y="2420938"/>
            <a:ext cx="1512887" cy="647700"/>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uora nuoliyhdysviiva 24"/>
          <p:cNvCxnSpPr>
            <a:cxnSpLocks noChangeShapeType="1"/>
          </p:cNvCxnSpPr>
          <p:nvPr/>
        </p:nvCxnSpPr>
        <p:spPr bwMode="auto">
          <a:xfrm flipV="1">
            <a:off x="4367213" y="2420938"/>
            <a:ext cx="2241550" cy="1368425"/>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title"/>
          </p:nvPr>
        </p:nvSpPr>
        <p:spPr/>
        <p:txBody>
          <a:bodyPr/>
          <a:lstStyle/>
          <a:p>
            <a:r>
              <a:rPr lang="fi-FI" altLang="fi-FI" smtClean="0"/>
              <a:t>TILASTOINTI JA TULOSPALVELU (TiTu)</a:t>
            </a:r>
          </a:p>
        </p:txBody>
      </p:sp>
      <p:sp>
        <p:nvSpPr>
          <p:cNvPr id="3" name="Sisällön paikkamerkki 2"/>
          <p:cNvSpPr>
            <a:spLocks noGrp="1"/>
          </p:cNvSpPr>
          <p:nvPr>
            <p:ph idx="1"/>
          </p:nvPr>
        </p:nvSpPr>
        <p:spPr>
          <a:xfrm>
            <a:off x="704528" y="1412776"/>
            <a:ext cx="8420100" cy="4032448"/>
          </a:xfrm>
        </p:spPr>
        <p:txBody>
          <a:bodyPr/>
          <a:lstStyle/>
          <a:p>
            <a:r>
              <a:rPr lang="fi-FI" sz="1200" b="1" u="sng" dirty="0"/>
              <a:t>Aika:</a:t>
            </a:r>
            <a:r>
              <a:rPr lang="fi-FI" sz="1200" b="1" dirty="0"/>
              <a:t> Pelikellon aika katkolla, jolloin tuomari tulee rangaistuksen antamaan</a:t>
            </a:r>
            <a:r>
              <a:rPr lang="fi-FI" sz="1200" b="1" dirty="0" smtClean="0"/>
              <a:t>.</a:t>
            </a:r>
          </a:p>
          <a:p>
            <a:pPr marL="0" indent="0">
              <a:buNone/>
            </a:pPr>
            <a:endParaRPr lang="fi-FI" sz="1200" dirty="0"/>
          </a:p>
          <a:p>
            <a:r>
              <a:rPr lang="fi-FI" sz="1200" b="1" u="sng" dirty="0" err="1"/>
              <a:t>Saa</a:t>
            </a:r>
            <a:r>
              <a:rPr lang="fi-FI" sz="1200" b="1" u="sng" dirty="0" err="1">
                <a:solidFill>
                  <a:srgbClr val="FF0000"/>
                </a:solidFill>
              </a:rPr>
              <a:t>(ja</a:t>
            </a:r>
            <a:r>
              <a:rPr lang="fi-FI" sz="1200" b="1" u="sng" dirty="0"/>
              <a:t>):</a:t>
            </a:r>
            <a:r>
              <a:rPr lang="fi-FI" sz="1200" b="1" dirty="0"/>
              <a:t> Pelaaja, jolle rangaistus tuomitaan (kenttäpelaaja/maalivahti/toimihenkilö</a:t>
            </a:r>
            <a:r>
              <a:rPr lang="fi-FI" sz="1200" b="1" dirty="0" smtClean="0"/>
              <a:t>)</a:t>
            </a:r>
          </a:p>
          <a:p>
            <a:pPr marL="0" indent="0">
              <a:buNone/>
            </a:pPr>
            <a:endParaRPr lang="fi-FI" sz="1200" dirty="0"/>
          </a:p>
          <a:p>
            <a:r>
              <a:rPr lang="fi-FI" sz="1200" b="1" u="sng" dirty="0" err="1"/>
              <a:t>Kär(</a:t>
            </a:r>
            <a:r>
              <a:rPr lang="fi-FI" sz="1200" b="1" u="sng" dirty="0" err="1">
                <a:solidFill>
                  <a:srgbClr val="FF0000"/>
                </a:solidFill>
              </a:rPr>
              <a:t>sijä</a:t>
            </a:r>
            <a:r>
              <a:rPr lang="fi-FI" sz="1200" b="1" u="sng" dirty="0"/>
              <a:t>):</a:t>
            </a:r>
            <a:r>
              <a:rPr lang="fi-FI" sz="1200" b="1" dirty="0"/>
              <a:t> Pelaaja, joka sovittaa kyseisen rangaistuksen. Tulee Saaja-kentästä automaattisesti, vaihda jos toinen pelaaja kärsii rangaistuksen toisen puolesta</a:t>
            </a:r>
            <a:r>
              <a:rPr lang="fi-FI" sz="1200" b="1" dirty="0" smtClean="0"/>
              <a:t>.</a:t>
            </a:r>
          </a:p>
          <a:p>
            <a:pPr marL="0" indent="0">
              <a:buNone/>
            </a:pPr>
            <a:endParaRPr lang="fi-FI" sz="1200" dirty="0"/>
          </a:p>
          <a:p>
            <a:r>
              <a:rPr lang="fi-FI" sz="1200" b="1" u="sng" dirty="0" err="1"/>
              <a:t>Min(</a:t>
            </a:r>
            <a:r>
              <a:rPr lang="fi-FI" sz="1200" b="1" u="sng" dirty="0" err="1">
                <a:solidFill>
                  <a:srgbClr val="FF0000"/>
                </a:solidFill>
              </a:rPr>
              <a:t>uutit</a:t>
            </a:r>
            <a:r>
              <a:rPr lang="fi-FI" sz="1200" b="1" u="sng" dirty="0"/>
              <a:t>):</a:t>
            </a:r>
            <a:r>
              <a:rPr lang="fi-FI" sz="1200" b="1" dirty="0"/>
              <a:t> Tuomarin tuomitsema minuuttimäärä</a:t>
            </a:r>
            <a:r>
              <a:rPr lang="fi-FI" sz="1200" b="1" dirty="0" smtClean="0"/>
              <a:t>.</a:t>
            </a:r>
          </a:p>
          <a:p>
            <a:pPr marL="0" indent="0">
              <a:buNone/>
            </a:pPr>
            <a:endParaRPr lang="fi-FI" sz="1200" dirty="0"/>
          </a:p>
          <a:p>
            <a:r>
              <a:rPr lang="fi-FI" sz="1200" b="1" u="sng" dirty="0"/>
              <a:t>Syy:</a:t>
            </a:r>
            <a:r>
              <a:rPr lang="fi-FI" sz="1200" b="1" dirty="0"/>
              <a:t> Rangaistuksen syy (joko minuuttimääräisesti tai pudotusvalikosta valittuna</a:t>
            </a:r>
            <a:r>
              <a:rPr lang="fi-FI" sz="1200" b="1" dirty="0" smtClean="0"/>
              <a:t>)</a:t>
            </a:r>
          </a:p>
          <a:p>
            <a:pPr marL="0" indent="0">
              <a:buNone/>
            </a:pPr>
            <a:endParaRPr lang="fi-FI" sz="1200" dirty="0"/>
          </a:p>
          <a:p>
            <a:r>
              <a:rPr lang="fi-FI" sz="1200" b="1" dirty="0" err="1"/>
              <a:t>Lyh(</a:t>
            </a:r>
            <a:r>
              <a:rPr lang="fi-FI" sz="1200" b="1" dirty="0" err="1">
                <a:solidFill>
                  <a:srgbClr val="FF0000"/>
                </a:solidFill>
              </a:rPr>
              <a:t>enne</a:t>
            </a:r>
            <a:r>
              <a:rPr lang="fi-FI" sz="1200" b="1" dirty="0"/>
              <a:t>): Rangaistuksen syyn lyhenne, joka tulostuu pöytäkirjaan (et voi editoida tätä muutoin </a:t>
            </a:r>
            <a:r>
              <a:rPr lang="fi-FI" sz="1200" b="1" dirty="0" smtClean="0"/>
              <a:t>kuin</a:t>
            </a:r>
          </a:p>
          <a:p>
            <a:pPr marL="0" indent="0">
              <a:buNone/>
            </a:pPr>
            <a:r>
              <a:rPr lang="fi-FI" sz="1200" b="1" dirty="0" smtClean="0"/>
              <a:t>        </a:t>
            </a:r>
            <a:r>
              <a:rPr lang="fi-FI" sz="1200" b="1" dirty="0"/>
              <a:t>vaihtamalla ”Syy”-kentän </a:t>
            </a:r>
            <a:r>
              <a:rPr lang="fi-FI" sz="1200" b="1" dirty="0" smtClean="0"/>
              <a:t>tietoa</a:t>
            </a:r>
            <a:r>
              <a:rPr lang="fi-FI" sz="1200" b="1" dirty="0"/>
              <a:t>)</a:t>
            </a:r>
            <a:endParaRPr lang="fi-FI" sz="1200" b="1" dirty="0" smtClean="0"/>
          </a:p>
          <a:p>
            <a:pPr marL="0" indent="0">
              <a:buNone/>
            </a:pPr>
            <a:endParaRPr lang="fi-FI" sz="1200" dirty="0"/>
          </a:p>
          <a:p>
            <a:r>
              <a:rPr lang="fi-FI" sz="1200" b="1" u="sng" dirty="0"/>
              <a:t>ET:</a:t>
            </a:r>
            <a:r>
              <a:rPr lang="fi-FI" sz="1200" b="1" dirty="0"/>
              <a:t> Rangaistuksen tuominnut erotuomari (käytössä vain Liiga- ja </a:t>
            </a:r>
            <a:r>
              <a:rPr lang="fi-FI" sz="1200" b="1" dirty="0" err="1"/>
              <a:t>Mestis-otteluissa</a:t>
            </a:r>
            <a:r>
              <a:rPr lang="fi-FI" sz="1200" b="1" dirty="0"/>
              <a:t>, muilla ei)</a:t>
            </a:r>
            <a:endParaRPr lang="fi-FI" sz="1200" dirty="0"/>
          </a:p>
          <a:p>
            <a:pPr marL="0" indent="0">
              <a:buFontTx/>
              <a:buNone/>
            </a:pPr>
            <a:endParaRPr lang="fi-FI" altLang="fi-FI" sz="1200" u="sng" dirty="0" smtClean="0"/>
          </a:p>
        </p:txBody>
      </p:sp>
      <p:sp>
        <p:nvSpPr>
          <p:cNvPr id="25604"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F36B4687-0C63-44FC-9252-89BD69ECE8B9}"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5605"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5606"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C457113-5372-4576-B067-D57DEE52A319}" type="slidenum">
              <a:rPr lang="fi-FI" altLang="fi-FI" sz="1000" smtClean="0">
                <a:solidFill>
                  <a:srgbClr val="0066CC"/>
                </a:solidFill>
              </a:rPr>
              <a:pPr>
                <a:spcBef>
                  <a:spcPct val="0"/>
                </a:spcBef>
                <a:buFontTx/>
                <a:buNone/>
              </a:pPr>
              <a:t>33</a:t>
            </a:fld>
            <a:endParaRPr lang="fi-FI" altLang="fi-FI" sz="1000" smtClean="0">
              <a:solidFill>
                <a:srgbClr val="0066CC"/>
              </a:solidFill>
            </a:endParaRPr>
          </a:p>
        </p:txBody>
      </p:sp>
    </p:spTree>
    <p:extLst>
      <p:ext uri="{BB962C8B-B14F-4D97-AF65-F5344CB8AC3E}">
        <p14:creationId xmlns:p14="http://schemas.microsoft.com/office/powerpoint/2010/main" val="1098244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1000"/>
                                        <p:tgtEl>
                                          <p:spTgt spid="3">
                                            <p:txEl>
                                              <p:pRg st="11" end="11"/>
                                            </p:txEl>
                                          </p:spTgt>
                                        </p:tgtEl>
                                      </p:cBhvr>
                                    </p:animEffect>
                                    <p:anim calcmode="lin" valueType="num">
                                      <p:cBhvr>
                                        <p:cTn id="4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fade">
                                      <p:cBhvr>
                                        <p:cTn id="54" dur="1000"/>
                                        <p:tgtEl>
                                          <p:spTgt spid="3">
                                            <p:txEl>
                                              <p:pRg st="13" end="13"/>
                                            </p:txEl>
                                          </p:spTgt>
                                        </p:tgtEl>
                                      </p:cBhvr>
                                    </p:animEffect>
                                    <p:anim calcmode="lin" valueType="num">
                                      <p:cBhvr>
                                        <p:cTn id="5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title"/>
          </p:nvPr>
        </p:nvSpPr>
        <p:spPr/>
        <p:txBody>
          <a:bodyPr/>
          <a:lstStyle/>
          <a:p>
            <a:r>
              <a:rPr lang="fi-FI" altLang="fi-FI" smtClean="0"/>
              <a:t>TILASTOINTI JA TULOSPALVELU (TiTu)</a:t>
            </a:r>
          </a:p>
        </p:txBody>
      </p:sp>
      <p:sp>
        <p:nvSpPr>
          <p:cNvPr id="3" name="Sisällön paikkamerkki 2"/>
          <p:cNvSpPr>
            <a:spLocks noGrp="1"/>
          </p:cNvSpPr>
          <p:nvPr>
            <p:ph idx="1"/>
          </p:nvPr>
        </p:nvSpPr>
        <p:spPr>
          <a:xfrm>
            <a:off x="704528" y="1412776"/>
            <a:ext cx="8420100" cy="4032448"/>
          </a:xfrm>
        </p:spPr>
        <p:txBody>
          <a:bodyPr/>
          <a:lstStyle/>
          <a:p>
            <a:r>
              <a:rPr lang="fi-FI" sz="1200" b="1" u="sng" dirty="0"/>
              <a:t>L:</a:t>
            </a:r>
            <a:r>
              <a:rPr lang="fi-FI" sz="1200" b="1" dirty="0"/>
              <a:t> rangaistuksen lisätieto. Vastaa pöytäkirjan L-kenttää. </a:t>
            </a:r>
            <a:endParaRPr lang="fi-FI" sz="1200" dirty="0"/>
          </a:p>
          <a:p>
            <a:pPr marL="0" indent="0">
              <a:buNone/>
            </a:pPr>
            <a:r>
              <a:rPr lang="fi-FI" sz="1200" b="1" dirty="0"/>
              <a:t> </a:t>
            </a:r>
            <a:r>
              <a:rPr lang="fi-FI" sz="1200" b="1" dirty="0" smtClean="0"/>
              <a:t>       Voit </a:t>
            </a:r>
            <a:r>
              <a:rPr lang="fi-FI" sz="1200" b="1" dirty="0"/>
              <a:t>kirjoittaa siihen AINOASTAAN:</a:t>
            </a:r>
            <a:endParaRPr lang="fi-FI" sz="1200" dirty="0"/>
          </a:p>
          <a:p>
            <a:r>
              <a:rPr lang="fi-FI" sz="1200" b="1" dirty="0"/>
              <a:t>k = kumoutunut </a:t>
            </a:r>
            <a:r>
              <a:rPr lang="fi-FI" sz="1200" b="1" dirty="0" smtClean="0"/>
              <a:t>rangaistus</a:t>
            </a:r>
          </a:p>
          <a:p>
            <a:r>
              <a:rPr lang="fi-FI" sz="1200" b="1" dirty="0" smtClean="0"/>
              <a:t> s </a:t>
            </a:r>
            <a:r>
              <a:rPr lang="fi-FI" sz="1200" b="1" dirty="0"/>
              <a:t>= siirtynyt rangaistus (kelloon tuleva kolmas rangaistus, joka ei voi alkaa ennen kuin jompikumpi kahdesta aiemmasta pelikellossa olleesta rangaistuksesta päättyy. Huomioi myös korjata vastaavasti </a:t>
            </a:r>
            <a:r>
              <a:rPr lang="fi-FI" sz="1200" b="1" dirty="0" err="1"/>
              <a:t>Alkaa-kenttä</a:t>
            </a:r>
            <a:r>
              <a:rPr lang="fi-FI" sz="1200" b="1" dirty="0" smtClean="0"/>
              <a:t>.</a:t>
            </a:r>
            <a:endParaRPr lang="fi-FI" sz="1200" dirty="0"/>
          </a:p>
          <a:p>
            <a:r>
              <a:rPr lang="fi-FI" sz="1200" b="1" dirty="0"/>
              <a:t>kr = käytösrangaistuksen (10 min) merkintä. Tulee automaattisesti laitettaessa 10 </a:t>
            </a:r>
            <a:r>
              <a:rPr lang="fi-FI" sz="1200" b="1" dirty="0" err="1"/>
              <a:t>Min-kenttään</a:t>
            </a:r>
            <a:r>
              <a:rPr lang="fi-FI" sz="1200" b="1" dirty="0" smtClean="0"/>
              <a:t>.</a:t>
            </a:r>
            <a:endParaRPr lang="fi-FI" sz="1200" dirty="0"/>
          </a:p>
          <a:p>
            <a:r>
              <a:rPr lang="fi-FI" sz="1200" b="1" dirty="0"/>
              <a:t>pr = pelirangaistuksen (20 min) merkintä. Tulee automaattisesti laitettaessa 20 </a:t>
            </a:r>
            <a:r>
              <a:rPr lang="fi-FI" sz="1200" b="1" dirty="0" err="1"/>
              <a:t>Min-kenttään</a:t>
            </a:r>
            <a:r>
              <a:rPr lang="fi-FI" sz="1200" b="1" dirty="0" smtClean="0"/>
              <a:t>.</a:t>
            </a:r>
          </a:p>
          <a:p>
            <a:pPr marL="0" indent="0">
              <a:buNone/>
            </a:pPr>
            <a:endParaRPr lang="fi-FI" sz="1200" dirty="0" smtClean="0"/>
          </a:p>
          <a:p>
            <a:pPr marL="0" indent="0">
              <a:buNone/>
            </a:pPr>
            <a:endParaRPr lang="fi-FI" sz="1200" dirty="0"/>
          </a:p>
          <a:p>
            <a:r>
              <a:rPr lang="fi-FI" sz="1200" b="1" u="sng" dirty="0"/>
              <a:t>Alkaa:</a:t>
            </a:r>
            <a:r>
              <a:rPr lang="fi-FI" sz="1200" b="1" dirty="0"/>
              <a:t> Rangaistuksen varsinainen alkamisaika. Tulee normaalisti automaattisesti Aika-kentästä, mutta jos on tarvetta muuttaa muiden rangaistusten perusteella, niin se tehdään manuaalisesti. Muuttamalla tämän kentän tietoja, ohjelma korjaa ”Päättyi”-kentän ajan vastaamaan minuuttimääräistä rangaistusta</a:t>
            </a:r>
            <a:r>
              <a:rPr lang="fi-FI" sz="1200" b="1" dirty="0" smtClean="0"/>
              <a:t>.</a:t>
            </a:r>
          </a:p>
          <a:p>
            <a:pPr marL="0" indent="0">
              <a:buNone/>
            </a:pPr>
            <a:endParaRPr lang="fi-FI" sz="1200" dirty="0"/>
          </a:p>
          <a:p>
            <a:r>
              <a:rPr lang="fi-FI" sz="1200" b="1" u="sng" dirty="0"/>
              <a:t>Päättyi:</a:t>
            </a:r>
            <a:r>
              <a:rPr lang="fi-FI" sz="1200" b="1" dirty="0"/>
              <a:t> Rangaistuksen päättymisaika, jonka järjestelmä laskee. (”Alkaa” + ”Min” = ”Päättyi”, poikkeus ottelurangaistus: Päättymisaika on viisi minuuttia myöhemmin kuin alkamisaika). Yleensä ei siis tarvitse puuttua koko kenttään. Kaikki rangaistukset päättyvät viimeistään ottelun päätökseen, jonka järjestelmä hoitaa automaattisesti silloin.</a:t>
            </a:r>
            <a:endParaRPr lang="fi-FI" sz="1200" dirty="0"/>
          </a:p>
          <a:p>
            <a:pPr marL="0" indent="0">
              <a:buFontTx/>
              <a:buNone/>
            </a:pPr>
            <a:endParaRPr lang="fi-FI" altLang="fi-FI" sz="1200" u="sng" dirty="0" smtClean="0"/>
          </a:p>
        </p:txBody>
      </p:sp>
      <p:sp>
        <p:nvSpPr>
          <p:cNvPr id="25604"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F36B4687-0C63-44FC-9252-89BD69ECE8B9}"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5605"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5606"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C457113-5372-4576-B067-D57DEE52A319}" type="slidenum">
              <a:rPr lang="fi-FI" altLang="fi-FI" sz="1000" smtClean="0">
                <a:solidFill>
                  <a:srgbClr val="0066CC"/>
                </a:solidFill>
              </a:rPr>
              <a:pPr>
                <a:spcBef>
                  <a:spcPct val="0"/>
                </a:spcBef>
                <a:buFontTx/>
                <a:buNone/>
              </a:pPr>
              <a:t>34</a:t>
            </a:fld>
            <a:endParaRPr lang="fi-FI" altLang="fi-FI" sz="1000" smtClean="0">
              <a:solidFill>
                <a:srgbClr val="0066CC"/>
              </a:solidFill>
            </a:endParaRPr>
          </a:p>
        </p:txBody>
      </p:sp>
    </p:spTree>
    <p:extLst>
      <p:ext uri="{BB962C8B-B14F-4D97-AF65-F5344CB8AC3E}">
        <p14:creationId xmlns:p14="http://schemas.microsoft.com/office/powerpoint/2010/main" val="2683179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000"/>
                                        <p:tgtEl>
                                          <p:spTgt spid="3">
                                            <p:txEl>
                                              <p:pRg st="8" end="8"/>
                                            </p:txEl>
                                          </p:spTgt>
                                        </p:tgtEl>
                                      </p:cBhvr>
                                    </p:animEffect>
                                    <p:anim calcmode="lin" valueType="num">
                                      <p:cBhvr>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anim calcmode="lin" valueType="num">
                                      <p:cBhvr>
                                        <p:cTn id="4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title"/>
          </p:nvPr>
        </p:nvSpPr>
        <p:spPr/>
        <p:txBody>
          <a:bodyPr/>
          <a:lstStyle/>
          <a:p>
            <a:r>
              <a:rPr lang="fi-FI" altLang="fi-FI" smtClean="0"/>
              <a:t>TILASTOINTI JA TULOSPALVELU (TiTu)</a:t>
            </a:r>
          </a:p>
        </p:txBody>
      </p:sp>
      <p:sp>
        <p:nvSpPr>
          <p:cNvPr id="3" name="Sisällön paikkamerkki 2"/>
          <p:cNvSpPr>
            <a:spLocks noGrp="1"/>
          </p:cNvSpPr>
          <p:nvPr>
            <p:ph idx="1"/>
          </p:nvPr>
        </p:nvSpPr>
        <p:spPr>
          <a:xfrm>
            <a:off x="632520" y="1196752"/>
            <a:ext cx="8420100" cy="4104456"/>
          </a:xfrm>
        </p:spPr>
        <p:txBody>
          <a:bodyPr/>
          <a:lstStyle/>
          <a:p>
            <a:r>
              <a:rPr lang="fi-FI" sz="1200" b="1" dirty="0"/>
              <a:t>Rangaistuksien syötön voi tehdä  sekä näppäimillä että pudotusvalikosta. RANGAISTUKSET SYÖTETÄÄN AINA ANTOAJAN MUKAAN. </a:t>
            </a:r>
            <a:endParaRPr lang="fi-FI" sz="1200" b="1" dirty="0" smtClean="0"/>
          </a:p>
          <a:p>
            <a:pPr marL="0" indent="0">
              <a:buNone/>
            </a:pPr>
            <a:endParaRPr lang="fi-FI" sz="1200" b="1" dirty="0" smtClean="0"/>
          </a:p>
          <a:p>
            <a:r>
              <a:rPr lang="fi-FI" sz="1200" b="1" dirty="0" smtClean="0"/>
              <a:t>Kumoutuvissa </a:t>
            </a:r>
            <a:r>
              <a:rPr lang="fi-FI" sz="1200" b="1" dirty="0"/>
              <a:t>rangaistuksissa syötetään käsin K-kirjain ”L-sarakkeeseen”. Rangaistuslaukauksen aiheuttaneen rikkeen voi syöttää joko numerolla 0 tai pudotusvalikosta ”RL”. Ottelurangaistus on numeroarvoltaan 25 tai pudotusvalikossa ”OR</a:t>
            </a:r>
            <a:r>
              <a:rPr lang="fi-FI" sz="1200" b="1" dirty="0" smtClean="0"/>
              <a:t>”.</a:t>
            </a:r>
          </a:p>
          <a:p>
            <a:pPr marL="0" indent="0">
              <a:buNone/>
            </a:pPr>
            <a:endParaRPr lang="fi-FI" sz="1200" dirty="0"/>
          </a:p>
          <a:p>
            <a:r>
              <a:rPr lang="fi-FI" sz="1200" b="1" dirty="0"/>
              <a:t>Pudotusvalikoista voit valita myös 2+2, 2+10 ja 5+20. Näitä yhdistelmärangaistuksia ei voi tehdä numerovalinnoilla ylärivillä, AINOASTAAN pudotusvalikosta. </a:t>
            </a:r>
            <a:br>
              <a:rPr lang="fi-FI" sz="1200" b="1" dirty="0"/>
            </a:br>
            <a:endParaRPr lang="fi-FI" sz="1200" b="1" dirty="0" smtClean="0"/>
          </a:p>
          <a:p>
            <a:r>
              <a:rPr lang="fi-FI" sz="1200" b="1" dirty="0" smtClean="0"/>
              <a:t>HUOM</a:t>
            </a:r>
            <a:r>
              <a:rPr lang="fi-FI" sz="1200" b="1" dirty="0"/>
              <a:t>! Pudotusvalikko tekee yhdistelmärangaistuksissa saman syykoodin molempiin rangaistuksiin (sääntökirjan mukaisesti), joten ole tarkkana, mitä tuomari tuomitsee. </a:t>
            </a:r>
            <a:endParaRPr lang="fi-FI" sz="1200" b="1" dirty="0" smtClean="0"/>
          </a:p>
          <a:p>
            <a:pPr marL="0" indent="0">
              <a:buNone/>
            </a:pPr>
            <a:endParaRPr lang="fi-FI" sz="1200" b="1" dirty="0" smtClean="0"/>
          </a:p>
          <a:p>
            <a:r>
              <a:rPr lang="fi-FI" sz="1200" b="1" dirty="0" smtClean="0"/>
              <a:t>Esimerkiksi </a:t>
            </a:r>
            <a:r>
              <a:rPr lang="fi-FI" sz="1200" b="1" dirty="0"/>
              <a:t>2 min kampituksesta ja 10 min epäurheilijamaisesta käytöksestä: ei sama syy molemmissa. </a:t>
            </a:r>
            <a:endParaRPr lang="fi-FI" sz="1200" b="1" dirty="0" smtClean="0"/>
          </a:p>
          <a:p>
            <a:pPr marL="0" indent="0">
              <a:buNone/>
            </a:pPr>
            <a:r>
              <a:rPr lang="fi-FI" sz="1200" b="1" dirty="0" smtClean="0"/>
              <a:t>        Voit </a:t>
            </a:r>
            <a:r>
              <a:rPr lang="fi-FI" sz="1200" b="1" dirty="0"/>
              <a:t>käyttää yhdistelmävalikkoa, mutta muista korjata käytösrangaistuksen </a:t>
            </a:r>
            <a:r>
              <a:rPr lang="fi-FI" sz="1200" b="1" dirty="0" smtClean="0"/>
              <a:t>syy. </a:t>
            </a:r>
          </a:p>
          <a:p>
            <a:pPr marL="0" indent="0">
              <a:buNone/>
            </a:pPr>
            <a:r>
              <a:rPr lang="fi-FI" sz="1200" b="1" dirty="0"/>
              <a:t> </a:t>
            </a:r>
            <a:r>
              <a:rPr lang="fi-FI" sz="1200" b="1" dirty="0" smtClean="0"/>
              <a:t>       </a:t>
            </a:r>
          </a:p>
          <a:p>
            <a:pPr marL="0" indent="0">
              <a:buNone/>
            </a:pPr>
            <a:r>
              <a:rPr lang="fi-FI" sz="1200" b="1" dirty="0" smtClean="0"/>
              <a:t>        </a:t>
            </a:r>
            <a:r>
              <a:rPr lang="fi-FI" sz="1200" b="1" dirty="0" err="1" smtClean="0"/>
              <a:t>TiTu</a:t>
            </a:r>
            <a:r>
              <a:rPr lang="fi-FI" sz="1200" b="1" dirty="0" smtClean="0"/>
              <a:t> </a:t>
            </a:r>
            <a:r>
              <a:rPr lang="fi-FI" sz="1200" b="1" dirty="0"/>
              <a:t>lisää toisen pienen rangaistuksen, 10min tai 20 min rangaistuksen suoraan </a:t>
            </a:r>
            <a:endParaRPr lang="fi-FI" altLang="fi-FI" sz="1200" u="sng" dirty="0" smtClean="0"/>
          </a:p>
        </p:txBody>
      </p:sp>
      <p:sp>
        <p:nvSpPr>
          <p:cNvPr id="25604"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F36B4687-0C63-44FC-9252-89BD69ECE8B9}"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5605"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5606"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C457113-5372-4576-B067-D57DEE52A319}" type="slidenum">
              <a:rPr lang="fi-FI" altLang="fi-FI" sz="1000" smtClean="0">
                <a:solidFill>
                  <a:srgbClr val="0066CC"/>
                </a:solidFill>
              </a:rPr>
              <a:pPr>
                <a:spcBef>
                  <a:spcPct val="0"/>
                </a:spcBef>
                <a:buFontTx/>
                <a:buNone/>
              </a:pPr>
              <a:t>35</a:t>
            </a:fld>
            <a:endParaRPr lang="fi-FI" altLang="fi-FI" sz="1000" smtClean="0">
              <a:solidFill>
                <a:srgbClr val="0066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anim calcmode="lin" valueType="num">
                                      <p:cBhvr>
                                        <p:cTn id="3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1000"/>
                                        <p:tgtEl>
                                          <p:spTgt spid="3">
                                            <p:txEl>
                                              <p:pRg st="10" end="10"/>
                                            </p:txEl>
                                          </p:spTgt>
                                        </p:tgtEl>
                                      </p:cBhvr>
                                    </p:animEffect>
                                    <p:anim calcmode="lin" valueType="num">
                                      <p:cBhvr>
                                        <p:cTn id="4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title"/>
          </p:nvPr>
        </p:nvSpPr>
        <p:spPr/>
        <p:txBody>
          <a:bodyPr/>
          <a:lstStyle/>
          <a:p>
            <a:r>
              <a:rPr lang="fi-FI" altLang="fi-FI" smtClean="0"/>
              <a:t>TILASTOINTI JA TULOSPALVELU (TiTu)</a:t>
            </a:r>
          </a:p>
        </p:txBody>
      </p:sp>
      <p:sp>
        <p:nvSpPr>
          <p:cNvPr id="25604"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F36B4687-0C63-44FC-9252-89BD69ECE8B9}"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5605"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5606"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C457113-5372-4576-B067-D57DEE52A319}" type="slidenum">
              <a:rPr lang="fi-FI" altLang="fi-FI" sz="1000" smtClean="0">
                <a:solidFill>
                  <a:srgbClr val="0066CC"/>
                </a:solidFill>
              </a:rPr>
              <a:pPr>
                <a:spcBef>
                  <a:spcPct val="0"/>
                </a:spcBef>
                <a:buFontTx/>
                <a:buNone/>
              </a:pPr>
              <a:t>36</a:t>
            </a:fld>
            <a:endParaRPr lang="fi-FI" altLang="fi-FI" sz="1000" smtClean="0">
              <a:solidFill>
                <a:srgbClr val="0066CC"/>
              </a:solidFill>
            </a:endParaRPr>
          </a:p>
        </p:txBody>
      </p:sp>
      <p:pic>
        <p:nvPicPr>
          <p:cNvPr id="7170" name="Picture 2" descr="C:\Users\Acer\Documents\screenshots\28screen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023" y="1556792"/>
            <a:ext cx="4004183" cy="367240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cer\Documents\screenshots\30screen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560" y="2132856"/>
            <a:ext cx="3566252" cy="114389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Acer\Documents\screenshots\32screen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560" y="3818436"/>
            <a:ext cx="4146711" cy="110900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uora nuoliyhdysviiva 8"/>
          <p:cNvCxnSpPr>
            <a:cxnSpLocks noChangeShapeType="1"/>
          </p:cNvCxnSpPr>
          <p:nvPr/>
        </p:nvCxnSpPr>
        <p:spPr bwMode="auto">
          <a:xfrm>
            <a:off x="4069762" y="2852935"/>
            <a:ext cx="1747334" cy="720081"/>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uora nuoliyhdysviiva 10"/>
          <p:cNvCxnSpPr>
            <a:cxnSpLocks noChangeShapeType="1"/>
          </p:cNvCxnSpPr>
          <p:nvPr/>
        </p:nvCxnSpPr>
        <p:spPr bwMode="auto">
          <a:xfrm flipV="1">
            <a:off x="4232920" y="2636912"/>
            <a:ext cx="2088232" cy="1296144"/>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7531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arn(inVertical)">
                                      <p:cBhvr>
                                        <p:cTn id="7" dur="500"/>
                                        <p:tgtEl>
                                          <p:spTgt spid="7171"/>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barn(inVertical)">
                                      <p:cBhvr>
                                        <p:cTn id="15" dur="500"/>
                                        <p:tgtEl>
                                          <p:spTgt spid="7172"/>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title"/>
          </p:nvPr>
        </p:nvSpPr>
        <p:spPr/>
        <p:txBody>
          <a:bodyPr/>
          <a:lstStyle/>
          <a:p>
            <a:r>
              <a:rPr lang="fi-FI" altLang="fi-FI" smtClean="0"/>
              <a:t>TILASTOINTI JA TULOSPALVELU (TiTu)</a:t>
            </a:r>
          </a:p>
        </p:txBody>
      </p:sp>
      <p:sp>
        <p:nvSpPr>
          <p:cNvPr id="25604"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F36B4687-0C63-44FC-9252-89BD69ECE8B9}"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5605"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5606"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C457113-5372-4576-B067-D57DEE52A319}" type="slidenum">
              <a:rPr lang="fi-FI" altLang="fi-FI" sz="1000" smtClean="0">
                <a:solidFill>
                  <a:srgbClr val="0066CC"/>
                </a:solidFill>
              </a:rPr>
              <a:pPr>
                <a:spcBef>
                  <a:spcPct val="0"/>
                </a:spcBef>
                <a:buFontTx/>
                <a:buNone/>
              </a:pPr>
              <a:t>37</a:t>
            </a:fld>
            <a:endParaRPr lang="fi-FI" altLang="fi-FI" sz="1000" smtClean="0">
              <a:solidFill>
                <a:srgbClr val="0066CC"/>
              </a:solidFill>
            </a:endParaRPr>
          </a:p>
        </p:txBody>
      </p:sp>
      <p:pic>
        <p:nvPicPr>
          <p:cNvPr id="8195" name="Picture 3" descr="C:\Users\Acer\Documents\screenshots\33screen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050" y="1052736"/>
            <a:ext cx="3498027" cy="302433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Acer\Documents\screenshots\34screen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519" y="4077072"/>
            <a:ext cx="323455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Acer\Documents\screenshots\35screen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12" y="1556792"/>
            <a:ext cx="4407802"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74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arn(inVertical)">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barn(inVertical)">
                                      <p:cBhvr>
                                        <p:cTn id="12"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title"/>
          </p:nvPr>
        </p:nvSpPr>
        <p:spPr/>
        <p:txBody>
          <a:bodyPr/>
          <a:lstStyle/>
          <a:p>
            <a:r>
              <a:rPr lang="fi-FI" altLang="fi-FI" smtClean="0"/>
              <a:t>TILASTOINTI JA TULOSPALVELU (TiTu)</a:t>
            </a:r>
          </a:p>
        </p:txBody>
      </p:sp>
      <p:sp>
        <p:nvSpPr>
          <p:cNvPr id="25604"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F36B4687-0C63-44FC-9252-89BD69ECE8B9}"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5605"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5606"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C457113-5372-4576-B067-D57DEE52A319}" type="slidenum">
              <a:rPr lang="fi-FI" altLang="fi-FI" sz="1000" smtClean="0">
                <a:solidFill>
                  <a:srgbClr val="0066CC"/>
                </a:solidFill>
              </a:rPr>
              <a:pPr>
                <a:spcBef>
                  <a:spcPct val="0"/>
                </a:spcBef>
                <a:buFontTx/>
                <a:buNone/>
              </a:pPr>
              <a:t>38</a:t>
            </a:fld>
            <a:endParaRPr lang="fi-FI" altLang="fi-FI" sz="1000" smtClean="0">
              <a:solidFill>
                <a:srgbClr val="0066CC"/>
              </a:solidFill>
            </a:endParaRPr>
          </a:p>
        </p:txBody>
      </p:sp>
      <p:sp>
        <p:nvSpPr>
          <p:cNvPr id="2" name="Tekstiruutu 1"/>
          <p:cNvSpPr txBox="1"/>
          <p:nvPr/>
        </p:nvSpPr>
        <p:spPr>
          <a:xfrm>
            <a:off x="776536" y="1556792"/>
            <a:ext cx="7848872" cy="2862322"/>
          </a:xfrm>
          <a:prstGeom prst="rect">
            <a:avLst/>
          </a:prstGeom>
          <a:noFill/>
        </p:spPr>
        <p:txBody>
          <a:bodyPr wrap="square" rtlCol="0">
            <a:spAutoFit/>
          </a:bodyPr>
          <a:lstStyle/>
          <a:p>
            <a:endParaRPr lang="fi-FI" sz="1800" dirty="0">
              <a:solidFill>
                <a:srgbClr val="FF0000"/>
              </a:solidFill>
            </a:endParaRPr>
          </a:p>
          <a:p>
            <a:r>
              <a:rPr lang="fi-FI" sz="1800" b="1" dirty="0">
                <a:solidFill>
                  <a:srgbClr val="FF0000"/>
                </a:solidFill>
              </a:rPr>
              <a:t>Koska jääkiekko on monitahoinen peli moninaisine sääntöineen, ei kaikkia poikkeuksia voida mitenkään ottaa huomioon ja ohjelmallisesti pakottaa kirjuri tiettyyn merkintään ilman poikkeusta, joten käyttäjän on aina tarkastettava järjestelmän tarjoamat tiedot ennen tallennusta</a:t>
            </a:r>
            <a:r>
              <a:rPr lang="fi-FI" sz="1800" b="1" dirty="0" smtClean="0">
                <a:solidFill>
                  <a:srgbClr val="FF0000"/>
                </a:solidFill>
              </a:rPr>
              <a:t>.</a:t>
            </a:r>
          </a:p>
          <a:p>
            <a:endParaRPr lang="fi-FI" sz="1800" b="1" dirty="0" smtClean="0">
              <a:solidFill>
                <a:srgbClr val="FF0000"/>
              </a:solidFill>
            </a:endParaRPr>
          </a:p>
          <a:p>
            <a:r>
              <a:rPr lang="fi-FI" sz="1800" b="1" dirty="0" smtClean="0">
                <a:solidFill>
                  <a:srgbClr val="FF0000"/>
                </a:solidFill>
              </a:rPr>
              <a:t> </a:t>
            </a:r>
          </a:p>
          <a:p>
            <a:r>
              <a:rPr lang="fi-FI" sz="1800" b="1" dirty="0" smtClean="0">
                <a:solidFill>
                  <a:srgbClr val="FF0000"/>
                </a:solidFill>
              </a:rPr>
              <a:t>Tämän </a:t>
            </a:r>
            <a:r>
              <a:rPr lang="fi-FI" sz="1800" b="1" dirty="0">
                <a:solidFill>
                  <a:srgbClr val="FF0000"/>
                </a:solidFill>
              </a:rPr>
              <a:t>vuoksi järjestelmässä voidaan muokata kaikkia tallennuksia, jotta ottelutapahtuma voidaan kirjata pöytäkirjaan juuri siten, kuin ottelu on edennyt.</a:t>
            </a:r>
            <a:endParaRPr lang="fi-FI" sz="1800" dirty="0">
              <a:solidFill>
                <a:srgbClr val="FF0000"/>
              </a:solidFill>
            </a:endParaRPr>
          </a:p>
        </p:txBody>
      </p:sp>
    </p:spTree>
    <p:extLst>
      <p:ext uri="{BB962C8B-B14F-4D97-AF65-F5344CB8AC3E}">
        <p14:creationId xmlns:p14="http://schemas.microsoft.com/office/powerpoint/2010/main" val="39507990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title"/>
          </p:nvPr>
        </p:nvSpPr>
        <p:spPr/>
        <p:txBody>
          <a:bodyPr/>
          <a:lstStyle/>
          <a:p>
            <a:r>
              <a:rPr lang="fi-FI" altLang="fi-FI" smtClean="0"/>
              <a:t>TILASTOINTI JA TULOSPALVELU (TiTu)</a:t>
            </a:r>
          </a:p>
        </p:txBody>
      </p:sp>
      <p:sp>
        <p:nvSpPr>
          <p:cNvPr id="25604"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F36B4687-0C63-44FC-9252-89BD69ECE8B9}"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5605"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5606"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C457113-5372-4576-B067-D57DEE52A319}" type="slidenum">
              <a:rPr lang="fi-FI" altLang="fi-FI" sz="1000" smtClean="0">
                <a:solidFill>
                  <a:srgbClr val="0066CC"/>
                </a:solidFill>
              </a:rPr>
              <a:pPr>
                <a:spcBef>
                  <a:spcPct val="0"/>
                </a:spcBef>
                <a:buFontTx/>
                <a:buNone/>
              </a:pPr>
              <a:t>39</a:t>
            </a:fld>
            <a:endParaRPr lang="fi-FI" altLang="fi-FI" sz="1000" smtClean="0">
              <a:solidFill>
                <a:srgbClr val="0066CC"/>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976" y="1479064"/>
            <a:ext cx="4459642"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orakulmio 2"/>
          <p:cNvSpPr/>
          <p:nvPr/>
        </p:nvSpPr>
        <p:spPr>
          <a:xfrm>
            <a:off x="776536" y="980728"/>
            <a:ext cx="7560840" cy="307777"/>
          </a:xfrm>
          <a:prstGeom prst="rect">
            <a:avLst/>
          </a:prstGeom>
        </p:spPr>
        <p:txBody>
          <a:bodyPr wrap="square">
            <a:spAutoFit/>
          </a:bodyPr>
          <a:lstStyle/>
          <a:p>
            <a:r>
              <a:rPr lang="fi-FI" sz="1400" b="1" dirty="0">
                <a:solidFill>
                  <a:srgbClr val="FF0000"/>
                </a:solidFill>
              </a:rPr>
              <a:t>YLIVOIMAMAALI JA RANGAISTUKSIEN PÄÄTTÄMINEN</a:t>
            </a:r>
          </a:p>
        </p:txBody>
      </p:sp>
      <p:sp>
        <p:nvSpPr>
          <p:cNvPr id="4" name="Suorakulmio 3"/>
          <p:cNvSpPr/>
          <p:nvPr/>
        </p:nvSpPr>
        <p:spPr>
          <a:xfrm>
            <a:off x="200472" y="1844824"/>
            <a:ext cx="4356484" cy="2031325"/>
          </a:xfrm>
          <a:prstGeom prst="rect">
            <a:avLst/>
          </a:prstGeom>
        </p:spPr>
        <p:txBody>
          <a:bodyPr wrap="square">
            <a:spAutoFit/>
          </a:bodyPr>
          <a:lstStyle/>
          <a:p>
            <a:r>
              <a:rPr lang="fi-FI" sz="1400" b="1" dirty="0"/>
              <a:t>Järjestelmä avaa ruudun, josta voit valita päätettävän rangaistuksen: </a:t>
            </a:r>
            <a:endParaRPr lang="fi-FI" sz="1400" dirty="0"/>
          </a:p>
          <a:p>
            <a:r>
              <a:rPr lang="fi-FI" sz="1400" b="1" dirty="0"/>
              <a:t>Valitse vain oikea rangaistus ja paina ”Päätä &amp; Sulje”, niin järjestelmä vaihtaa päätösajan</a:t>
            </a:r>
            <a:r>
              <a:rPr lang="fi-FI" sz="1400" b="1" dirty="0" smtClean="0"/>
              <a:t>.</a:t>
            </a:r>
          </a:p>
          <a:p>
            <a:endParaRPr lang="fi-FI" sz="1400" b="1" dirty="0"/>
          </a:p>
          <a:p>
            <a:endParaRPr lang="fi-FI" sz="1400" b="1" dirty="0" smtClean="0"/>
          </a:p>
          <a:p>
            <a:endParaRPr lang="fi-FI" sz="1400" b="1" dirty="0"/>
          </a:p>
          <a:p>
            <a:r>
              <a:rPr lang="fi-FI" sz="1400" b="1" dirty="0"/>
              <a:t/>
            </a:r>
            <a:br>
              <a:rPr lang="fi-FI" sz="1400" b="1" dirty="0"/>
            </a:br>
            <a:endParaRPr lang="fi-FI" sz="1400" dirty="0"/>
          </a:p>
        </p:txBody>
      </p:sp>
      <p:cxnSp>
        <p:nvCxnSpPr>
          <p:cNvPr id="9" name="Suora nuoliyhdysviiva 8"/>
          <p:cNvCxnSpPr>
            <a:cxnSpLocks noChangeShapeType="1"/>
          </p:cNvCxnSpPr>
          <p:nvPr/>
        </p:nvCxnSpPr>
        <p:spPr bwMode="auto">
          <a:xfrm>
            <a:off x="2720752" y="4941168"/>
            <a:ext cx="4536504" cy="0"/>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4417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3294AC69-A767-473E-B2BF-9DC1779A7D5E}"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5123"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5124"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D2C8A2AA-7A5D-48AE-A453-3D1C9A3C98AC}" type="slidenum">
              <a:rPr lang="fi-FI" altLang="fi-FI" sz="1000" smtClean="0">
                <a:solidFill>
                  <a:srgbClr val="0066CC"/>
                </a:solidFill>
              </a:rPr>
              <a:pPr>
                <a:spcBef>
                  <a:spcPct val="0"/>
                </a:spcBef>
                <a:buFontTx/>
                <a:buNone/>
              </a:pPr>
              <a:t>4</a:t>
            </a:fld>
            <a:endParaRPr lang="fi-FI" altLang="fi-FI" sz="1000" smtClean="0">
              <a:solidFill>
                <a:srgbClr val="0066CC"/>
              </a:solidFill>
            </a:endParaRPr>
          </a:p>
        </p:txBody>
      </p:sp>
      <p:sp>
        <p:nvSpPr>
          <p:cNvPr id="5125" name="Rectangle 2"/>
          <p:cNvSpPr>
            <a:spLocks noGrp="1" noChangeArrowheads="1"/>
          </p:cNvSpPr>
          <p:nvPr>
            <p:ph type="title"/>
          </p:nvPr>
        </p:nvSpPr>
        <p:spPr/>
        <p:txBody>
          <a:bodyPr/>
          <a:lstStyle/>
          <a:p>
            <a:pPr eaLnBrk="1" hangingPunct="1"/>
            <a:r>
              <a:rPr lang="fi-FI" altLang="fi-FI" dirty="0" smtClean="0"/>
              <a:t>HENKILÖSIVUSTO</a:t>
            </a:r>
          </a:p>
        </p:txBody>
      </p:sp>
      <p:sp>
        <p:nvSpPr>
          <p:cNvPr id="5126" name="Rectangle 3"/>
          <p:cNvSpPr>
            <a:spLocks noGrp="1" noChangeArrowheads="1"/>
          </p:cNvSpPr>
          <p:nvPr>
            <p:ph type="body" idx="1"/>
          </p:nvPr>
        </p:nvSpPr>
        <p:spPr>
          <a:xfrm>
            <a:off x="652669" y="1196752"/>
            <a:ext cx="5740491" cy="4114800"/>
          </a:xfrm>
        </p:spPr>
        <p:txBody>
          <a:bodyPr/>
          <a:lstStyle/>
          <a:p>
            <a:pPr eaLnBrk="1" hangingPunct="1"/>
            <a:r>
              <a:rPr lang="fi-FI" altLang="fi-FI" dirty="0" smtClean="0"/>
              <a:t>Kirjaudu Henkilötunnuksilla Palvelusivustolle </a:t>
            </a:r>
            <a:r>
              <a:rPr lang="fi-FI" altLang="fi-FI" dirty="0" smtClean="0">
                <a:hlinkClick r:id="rId3"/>
              </a:rPr>
              <a:t>http://www.finhockey.fi/palvelut/palvelusivusto/</a:t>
            </a:r>
            <a:endParaRPr lang="fi-FI" altLang="fi-FI" dirty="0" smtClean="0"/>
          </a:p>
        </p:txBody>
      </p:sp>
      <p:sp>
        <p:nvSpPr>
          <p:cNvPr id="2" name="Tekstiruutu 1"/>
          <p:cNvSpPr txBox="1"/>
          <p:nvPr/>
        </p:nvSpPr>
        <p:spPr>
          <a:xfrm>
            <a:off x="7001388" y="2152601"/>
            <a:ext cx="2376264" cy="1169551"/>
          </a:xfrm>
          <a:prstGeom prst="rect">
            <a:avLst/>
          </a:prstGeom>
          <a:noFill/>
        </p:spPr>
        <p:txBody>
          <a:bodyPr wrap="square" rtlCol="0">
            <a:spAutoFit/>
          </a:bodyPr>
          <a:lstStyle/>
          <a:p>
            <a:r>
              <a:rPr lang="fi-FI" sz="1400" dirty="0" smtClean="0"/>
              <a:t>Vaihda 1. kirjautumiskerralla salasana</a:t>
            </a:r>
          </a:p>
          <a:p>
            <a:endParaRPr lang="fi-FI" sz="1400" dirty="0"/>
          </a:p>
          <a:p>
            <a:r>
              <a:rPr lang="fi-FI" sz="1400" dirty="0" smtClean="0"/>
              <a:t>Paina Lähetä</a:t>
            </a:r>
          </a:p>
          <a:p>
            <a:endParaRPr lang="fi-FI" sz="1400" dirty="0"/>
          </a:p>
        </p:txBody>
      </p:sp>
      <p:sp>
        <p:nvSpPr>
          <p:cNvPr id="3" name="Suorakulmio 2"/>
          <p:cNvSpPr/>
          <p:nvPr/>
        </p:nvSpPr>
        <p:spPr bwMode="auto">
          <a:xfrm>
            <a:off x="3080792" y="2152601"/>
            <a:ext cx="2520280" cy="772343"/>
          </a:xfrm>
          <a:prstGeom prst="rect">
            <a:avLst/>
          </a:prstGeom>
          <a:noFill/>
          <a:ln w="9525">
            <a:noFill/>
            <a:miter lim="800000"/>
            <a:headEnd/>
            <a:tailEnd/>
          </a:ln>
        </p:spPr>
        <p:txBody>
          <a:bodyPr wrap="none" rtlCol="0" anchor="ctr">
            <a:spAutoFit/>
          </a:bodyPr>
          <a:lstStyle/>
          <a:p>
            <a:pPr algn="ctr"/>
            <a:endParaRPr lang="fi-FI" b="1" dirty="0"/>
          </a:p>
        </p:txBody>
      </p:sp>
      <p:pic>
        <p:nvPicPr>
          <p:cNvPr id="1026" name="Picture 2" descr="C:\Users\Acer\Documents\screenshots\38screen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378" y="1813212"/>
            <a:ext cx="6600826" cy="35718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uora nuoliyhdysviiva 4"/>
          <p:cNvCxnSpPr/>
          <p:nvPr/>
        </p:nvCxnSpPr>
        <p:spPr bwMode="auto">
          <a:xfrm flipH="1">
            <a:off x="4808984" y="2538772"/>
            <a:ext cx="2192404" cy="602196"/>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23" name="Suora nuoliyhdysviiva 22"/>
          <p:cNvCxnSpPr/>
          <p:nvPr/>
        </p:nvCxnSpPr>
        <p:spPr bwMode="auto">
          <a:xfrm flipH="1">
            <a:off x="2936776" y="2964821"/>
            <a:ext cx="4064612" cy="1616307"/>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pic>
        <p:nvPicPr>
          <p:cNvPr id="1027" name="Picture 3" descr="C:\Users\Acer\Documents\screenshots\39screensho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014" y="1177521"/>
            <a:ext cx="9065940" cy="4289262"/>
          </a:xfrm>
          <a:prstGeom prst="rect">
            <a:avLst/>
          </a:prstGeom>
          <a:noFill/>
          <a:extLst>
            <a:ext uri="{909E8E84-426E-40DD-AFC4-6F175D3DCCD1}">
              <a14:hiddenFill xmlns:a14="http://schemas.microsoft.com/office/drawing/2010/main">
                <a:solidFill>
                  <a:srgbClr val="FFFFFF"/>
                </a:solidFill>
              </a14:hiddenFill>
            </a:ext>
          </a:extLst>
        </p:spPr>
      </p:pic>
      <p:sp>
        <p:nvSpPr>
          <p:cNvPr id="11" name="Tekstiruutu 10"/>
          <p:cNvSpPr txBox="1"/>
          <p:nvPr/>
        </p:nvSpPr>
        <p:spPr>
          <a:xfrm>
            <a:off x="5961112" y="2152601"/>
            <a:ext cx="2952328" cy="2893100"/>
          </a:xfrm>
          <a:prstGeom prst="rect">
            <a:avLst/>
          </a:prstGeom>
          <a:noFill/>
        </p:spPr>
        <p:txBody>
          <a:bodyPr wrap="square" rtlCol="0">
            <a:spAutoFit/>
          </a:bodyPr>
          <a:lstStyle/>
          <a:p>
            <a:r>
              <a:rPr lang="fi-FI" sz="1400" b="1" dirty="0" smtClean="0"/>
              <a:t>Henkilötiedot osiossa lisätään ne tiedot jotka näkyvät mm joukkuetiedoissa:</a:t>
            </a:r>
          </a:p>
          <a:p>
            <a:endParaRPr lang="fi-FI" sz="1400" b="1" dirty="0"/>
          </a:p>
          <a:p>
            <a:pPr marL="285750" indent="-285750">
              <a:buFontTx/>
              <a:buChar char="-"/>
            </a:pPr>
            <a:r>
              <a:rPr lang="fi-FI" sz="1400" b="1" dirty="0" smtClean="0"/>
              <a:t>Sähköposti ½</a:t>
            </a:r>
          </a:p>
          <a:p>
            <a:pPr marL="285750" indent="-285750">
              <a:buFontTx/>
              <a:buChar char="-"/>
            </a:pPr>
            <a:r>
              <a:rPr lang="fi-FI" sz="1400" b="1" dirty="0" smtClean="0"/>
              <a:t>Osoite</a:t>
            </a:r>
          </a:p>
          <a:p>
            <a:pPr marL="285750" indent="-285750">
              <a:buFontTx/>
              <a:buChar char="-"/>
            </a:pPr>
            <a:r>
              <a:rPr lang="fi-FI" sz="1400" b="1" dirty="0" smtClean="0"/>
              <a:t>Puhelin</a:t>
            </a:r>
          </a:p>
          <a:p>
            <a:pPr marL="285750" indent="-285750">
              <a:buFontTx/>
              <a:buChar char="-"/>
            </a:pPr>
            <a:endParaRPr lang="fi-FI" sz="1400" b="1" dirty="0"/>
          </a:p>
          <a:p>
            <a:r>
              <a:rPr lang="fi-FI" sz="1400" b="1" dirty="0" smtClean="0"/>
              <a:t>Tämä ei estä yhteystietojesi näkymistä kontaktihenkilönä</a:t>
            </a:r>
          </a:p>
          <a:p>
            <a:endParaRPr lang="fi-FI" sz="1400" b="1" dirty="0"/>
          </a:p>
          <a:p>
            <a:endParaRPr lang="fi-FI" sz="1400" b="1" dirty="0"/>
          </a:p>
          <a:p>
            <a:r>
              <a:rPr lang="fi-FI" sz="1400" b="1" dirty="0" smtClean="0"/>
              <a:t>MUISTA AINA TALLENTAA</a:t>
            </a:r>
            <a:endParaRPr lang="fi-FI" sz="1400" b="1" dirty="0"/>
          </a:p>
        </p:txBody>
      </p:sp>
      <p:cxnSp>
        <p:nvCxnSpPr>
          <p:cNvPr id="24" name="Suora nuoliyhdysviiva 23"/>
          <p:cNvCxnSpPr/>
          <p:nvPr/>
        </p:nvCxnSpPr>
        <p:spPr bwMode="auto">
          <a:xfrm flipH="1">
            <a:off x="2216696" y="4869160"/>
            <a:ext cx="3744416" cy="515927"/>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25" name="Suora nuoliyhdysviiva 24"/>
          <p:cNvCxnSpPr/>
          <p:nvPr/>
        </p:nvCxnSpPr>
        <p:spPr bwMode="auto">
          <a:xfrm flipH="1" flipV="1">
            <a:off x="2216696" y="4221089"/>
            <a:ext cx="3744416" cy="648071"/>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27" name="Suora nuoliyhdysviiva 26"/>
          <p:cNvCxnSpPr/>
          <p:nvPr/>
        </p:nvCxnSpPr>
        <p:spPr bwMode="auto">
          <a:xfrm flipH="1">
            <a:off x="3152800" y="4077072"/>
            <a:ext cx="2752386" cy="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pic>
        <p:nvPicPr>
          <p:cNvPr id="1028" name="Picture 4" descr="C:\Users\Acer\Documents\screenshots\40screensh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305" y="1078040"/>
            <a:ext cx="9161649" cy="4483727"/>
          </a:xfrm>
          <a:prstGeom prst="rect">
            <a:avLst/>
          </a:prstGeom>
          <a:noFill/>
          <a:extLst>
            <a:ext uri="{909E8E84-426E-40DD-AFC4-6F175D3DCCD1}">
              <a14:hiddenFill xmlns:a14="http://schemas.microsoft.com/office/drawing/2010/main">
                <a:solidFill>
                  <a:srgbClr val="FFFFFF"/>
                </a:solidFill>
              </a14:hiddenFill>
            </a:ext>
          </a:extLst>
        </p:spPr>
      </p:pic>
      <p:sp>
        <p:nvSpPr>
          <p:cNvPr id="19" name="Tekstiruutu 18"/>
          <p:cNvSpPr txBox="1"/>
          <p:nvPr/>
        </p:nvSpPr>
        <p:spPr>
          <a:xfrm>
            <a:off x="5882674" y="1826967"/>
            <a:ext cx="2160240" cy="3323987"/>
          </a:xfrm>
          <a:prstGeom prst="rect">
            <a:avLst/>
          </a:prstGeom>
          <a:noFill/>
        </p:spPr>
        <p:txBody>
          <a:bodyPr wrap="square" rtlCol="0">
            <a:spAutoFit/>
          </a:bodyPr>
          <a:lstStyle/>
          <a:p>
            <a:r>
              <a:rPr lang="fi-FI" sz="1400" dirty="0" smtClean="0"/>
              <a:t>Tästä osiosta voit tehdä itseäsi koskevan siirtopyynnön seuraasi</a:t>
            </a:r>
          </a:p>
          <a:p>
            <a:endParaRPr lang="fi-FI" sz="1400" dirty="0"/>
          </a:p>
          <a:p>
            <a:r>
              <a:rPr lang="fi-FI" sz="1400" dirty="0" smtClean="0"/>
              <a:t>Valitse Uusi seura ja Paina Tee Pyyntö</a:t>
            </a:r>
          </a:p>
          <a:p>
            <a:endParaRPr lang="fi-FI" sz="1400" dirty="0"/>
          </a:p>
          <a:p>
            <a:endParaRPr lang="fi-FI" sz="1400" dirty="0" smtClean="0"/>
          </a:p>
          <a:p>
            <a:r>
              <a:rPr lang="fi-FI" sz="1400" dirty="0" smtClean="0"/>
              <a:t>LASKUT </a:t>
            </a:r>
            <a:r>
              <a:rPr lang="fi-FI" sz="1400" dirty="0"/>
              <a:t>o</a:t>
            </a:r>
            <a:r>
              <a:rPr lang="fi-FI" sz="1400" dirty="0" smtClean="0"/>
              <a:t>siossa näkyvät mm. ”korttimaksut”</a:t>
            </a:r>
          </a:p>
          <a:p>
            <a:endParaRPr lang="fi-FI" sz="1400" dirty="0"/>
          </a:p>
          <a:p>
            <a:r>
              <a:rPr lang="fi-FI" sz="1400" dirty="0" smtClean="0"/>
              <a:t>PELIPASSIT osiossa näkyy Pelipassisi tilanne ja historia </a:t>
            </a:r>
            <a:endParaRPr lang="fi-FI" sz="1400" dirty="0"/>
          </a:p>
        </p:txBody>
      </p:sp>
      <p:cxnSp>
        <p:nvCxnSpPr>
          <p:cNvPr id="36" name="Suora nuoliyhdysviiva 35"/>
          <p:cNvCxnSpPr/>
          <p:nvPr/>
        </p:nvCxnSpPr>
        <p:spPr bwMode="auto">
          <a:xfrm flipH="1">
            <a:off x="4528994" y="2924944"/>
            <a:ext cx="1376192" cy="39877"/>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39" name="Suora nuoliyhdysviiva 38"/>
          <p:cNvCxnSpPr/>
          <p:nvPr/>
        </p:nvCxnSpPr>
        <p:spPr bwMode="auto">
          <a:xfrm flipH="1">
            <a:off x="2720754" y="2944882"/>
            <a:ext cx="3161920" cy="750045"/>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46" name="Suora nuoliyhdysviiva 45"/>
          <p:cNvCxnSpPr/>
          <p:nvPr/>
        </p:nvCxnSpPr>
        <p:spPr bwMode="auto">
          <a:xfrm flipH="1" flipV="1">
            <a:off x="1208584" y="3599151"/>
            <a:ext cx="4651668" cy="95776"/>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50" name="Suora nuoliyhdysviiva 49"/>
          <p:cNvCxnSpPr/>
          <p:nvPr/>
        </p:nvCxnSpPr>
        <p:spPr bwMode="auto">
          <a:xfrm flipH="1" flipV="1">
            <a:off x="1208584" y="3861048"/>
            <a:ext cx="4651668" cy="700051"/>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75315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arn(inVertical)">
                                      <p:cBhvr>
                                        <p:cTn id="16" dur="500"/>
                                        <p:tgtEl>
                                          <p:spTgt spid="2">
                                            <p:txEl>
                                              <p:pRg st="2" end="2"/>
                                            </p:txEl>
                                          </p:spTgt>
                                        </p:tgtEl>
                                      </p:cBhvr>
                                    </p:animEffect>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75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barn(inVertical)">
                                      <p:cBhvr>
                                        <p:cTn id="25" dur="500"/>
                                        <p:tgtEl>
                                          <p:spTgt spid="102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barn(inVertical)">
                                      <p:cBhvr>
                                        <p:cTn id="30" dur="500"/>
                                        <p:tgtEl>
                                          <p:spTgt spid="11">
                                            <p:txEl>
                                              <p:pRg st="0" end="0"/>
                                            </p:txEl>
                                          </p:spTgt>
                                        </p:tgtEl>
                                      </p:cBhvr>
                                    </p:animEffect>
                                  </p:childTnLst>
                                </p:cTn>
                              </p:par>
                            </p:childTnLst>
                          </p:cTn>
                        </p:par>
                        <p:par>
                          <p:cTn id="31" fill="hold">
                            <p:stCondLst>
                              <p:cond delay="500"/>
                            </p:stCondLst>
                            <p:childTnLst>
                              <p:par>
                                <p:cTn id="32" presetID="16" presetClass="entr" presetSubtype="21" fill="hold" nodeType="after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barn(inVertical)">
                                      <p:cBhvr>
                                        <p:cTn id="34" dur="500"/>
                                        <p:tgtEl>
                                          <p:spTgt spid="11">
                                            <p:txEl>
                                              <p:pRg st="2" end="2"/>
                                            </p:txEl>
                                          </p:spTgt>
                                        </p:tgtEl>
                                      </p:cBhvr>
                                    </p:animEffect>
                                  </p:childTnLst>
                                </p:cTn>
                              </p:par>
                            </p:childTnLst>
                          </p:cTn>
                        </p:par>
                        <p:par>
                          <p:cTn id="35" fill="hold">
                            <p:stCondLst>
                              <p:cond delay="1000"/>
                            </p:stCondLst>
                            <p:childTnLst>
                              <p:par>
                                <p:cTn id="36" presetID="16" presetClass="entr" presetSubtype="21" fill="hold" nodeType="after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barn(inVertical)">
                                      <p:cBhvr>
                                        <p:cTn id="38" dur="500"/>
                                        <p:tgtEl>
                                          <p:spTgt spid="11">
                                            <p:txEl>
                                              <p:pRg st="3" end="3"/>
                                            </p:txEl>
                                          </p:spTgt>
                                        </p:tgtEl>
                                      </p:cBhvr>
                                    </p:animEffect>
                                  </p:childTnLst>
                                </p:cTn>
                              </p:par>
                            </p:childTnLst>
                          </p:cTn>
                        </p:par>
                        <p:par>
                          <p:cTn id="39" fill="hold">
                            <p:stCondLst>
                              <p:cond delay="1500"/>
                            </p:stCondLst>
                            <p:childTnLst>
                              <p:par>
                                <p:cTn id="40" presetID="16" presetClass="entr" presetSubtype="21" fill="hold" nodeType="after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barn(inVertical)">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Effect transition="in" filter="barn(inVertical)">
                                      <p:cBhvr>
                                        <p:cTn id="47" dur="500"/>
                                        <p:tgtEl>
                                          <p:spTgt spid="11">
                                            <p:txEl>
                                              <p:pRg st="6" end="6"/>
                                            </p:txEl>
                                          </p:spTgt>
                                        </p:tgtEl>
                                      </p:cBhvr>
                                    </p:animEffect>
                                  </p:childTnLst>
                                </p:cTn>
                              </p:par>
                            </p:childTnLst>
                          </p:cTn>
                        </p:par>
                        <p:par>
                          <p:cTn id="48" fill="hold">
                            <p:stCondLst>
                              <p:cond delay="500"/>
                            </p:stCondLst>
                            <p:childTnLst>
                              <p:par>
                                <p:cTn id="49" presetID="16" presetClass="entr" presetSubtype="2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arn(inVertical)">
                                      <p:cBhvr>
                                        <p:cTn id="51" dur="75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1">
                                            <p:txEl>
                                              <p:pRg st="9" end="9"/>
                                            </p:txEl>
                                          </p:spTgt>
                                        </p:tgtEl>
                                        <p:attrNameLst>
                                          <p:attrName>style.visibility</p:attrName>
                                        </p:attrNameLst>
                                      </p:cBhvr>
                                      <p:to>
                                        <p:strVal val="visible"/>
                                      </p:to>
                                    </p:set>
                                    <p:animEffect transition="in" filter="barn(inVertical)">
                                      <p:cBhvr>
                                        <p:cTn id="56" dur="500"/>
                                        <p:tgtEl>
                                          <p:spTgt spid="11">
                                            <p:txEl>
                                              <p:pRg st="9" end="9"/>
                                            </p:txEl>
                                          </p:spTgt>
                                        </p:tgtEl>
                                      </p:cBhvr>
                                    </p:animEffect>
                                  </p:childTnLst>
                                </p:cTn>
                              </p:par>
                              <p:par>
                                <p:cTn id="57" presetID="16" presetClass="entr" presetSubtype="21"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par>
                                <p:cTn id="60" presetID="16" presetClass="entr" presetSubtype="21"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arn(inVertical)">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028"/>
                                        </p:tgtEl>
                                        <p:attrNameLst>
                                          <p:attrName>style.visibility</p:attrName>
                                        </p:attrNameLst>
                                      </p:cBhvr>
                                      <p:to>
                                        <p:strVal val="visible"/>
                                      </p:to>
                                    </p:set>
                                    <p:animEffect transition="in" filter="barn(inVertical)">
                                      <p:cBhvr>
                                        <p:cTn id="67" dur="500"/>
                                        <p:tgtEl>
                                          <p:spTgt spid="102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9">
                                            <p:txEl>
                                              <p:pRg st="0" end="0"/>
                                            </p:txEl>
                                          </p:spTgt>
                                        </p:tgtEl>
                                        <p:attrNameLst>
                                          <p:attrName>style.visibility</p:attrName>
                                        </p:attrNameLst>
                                      </p:cBhvr>
                                      <p:to>
                                        <p:strVal val="visible"/>
                                      </p:to>
                                    </p:set>
                                    <p:animEffect transition="in" filter="barn(inVertical)">
                                      <p:cBhvr>
                                        <p:cTn id="72" dur="500"/>
                                        <p:tgtEl>
                                          <p:spTgt spid="19">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9">
                                            <p:txEl>
                                              <p:pRg st="2" end="2"/>
                                            </p:txEl>
                                          </p:spTgt>
                                        </p:tgtEl>
                                        <p:attrNameLst>
                                          <p:attrName>style.visibility</p:attrName>
                                        </p:attrNameLst>
                                      </p:cBhvr>
                                      <p:to>
                                        <p:strVal val="visible"/>
                                      </p:to>
                                    </p:set>
                                    <p:animEffect transition="in" filter="barn(inVertical)">
                                      <p:cBhvr>
                                        <p:cTn id="77" dur="500"/>
                                        <p:tgtEl>
                                          <p:spTgt spid="19">
                                            <p:txEl>
                                              <p:pRg st="2" end="2"/>
                                            </p:txEl>
                                          </p:spTgt>
                                        </p:tgtEl>
                                      </p:cBhvr>
                                    </p:animEffect>
                                  </p:childTnLst>
                                </p:cTn>
                              </p:par>
                              <p:par>
                                <p:cTn id="78" presetID="16" presetClass="entr" presetSubtype="21" fill="hold"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barn(inVertical)">
                                      <p:cBhvr>
                                        <p:cTn id="80" dur="500"/>
                                        <p:tgtEl>
                                          <p:spTgt spid="36"/>
                                        </p:tgtEl>
                                      </p:cBhvr>
                                    </p:animEffect>
                                  </p:childTnLst>
                                </p:cTn>
                              </p:par>
                              <p:par>
                                <p:cTn id="81" presetID="16" presetClass="entr" presetSubtype="21" fill="hold" nodeType="withEffect">
                                  <p:stCondLst>
                                    <p:cond delay="750"/>
                                  </p:stCondLst>
                                  <p:childTnLst>
                                    <p:set>
                                      <p:cBhvr>
                                        <p:cTn id="82" dur="1" fill="hold">
                                          <p:stCondLst>
                                            <p:cond delay="0"/>
                                          </p:stCondLst>
                                        </p:cTn>
                                        <p:tgtEl>
                                          <p:spTgt spid="39"/>
                                        </p:tgtEl>
                                        <p:attrNameLst>
                                          <p:attrName>style.visibility</p:attrName>
                                        </p:attrNameLst>
                                      </p:cBhvr>
                                      <p:to>
                                        <p:strVal val="visible"/>
                                      </p:to>
                                    </p:set>
                                    <p:animEffect transition="in" filter="barn(inVertical)">
                                      <p:cBhvr>
                                        <p:cTn id="83" dur="500"/>
                                        <p:tgtEl>
                                          <p:spTgt spid="39"/>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19">
                                            <p:txEl>
                                              <p:pRg st="5" end="5"/>
                                            </p:txEl>
                                          </p:spTgt>
                                        </p:tgtEl>
                                        <p:attrNameLst>
                                          <p:attrName>style.visibility</p:attrName>
                                        </p:attrNameLst>
                                      </p:cBhvr>
                                      <p:to>
                                        <p:strVal val="visible"/>
                                      </p:to>
                                    </p:set>
                                    <p:animEffect transition="in" filter="barn(inVertical)">
                                      <p:cBhvr>
                                        <p:cTn id="88" dur="500"/>
                                        <p:tgtEl>
                                          <p:spTgt spid="19">
                                            <p:txEl>
                                              <p:pRg st="5" end="5"/>
                                            </p:txEl>
                                          </p:spTgt>
                                        </p:tgtEl>
                                      </p:cBhvr>
                                    </p:animEffect>
                                  </p:childTnLst>
                                </p:cTn>
                              </p:par>
                              <p:par>
                                <p:cTn id="89" presetID="16" presetClass="entr" presetSubtype="21" fill="hold" nodeType="withEffect">
                                  <p:stCondLst>
                                    <p:cond delay="750"/>
                                  </p:stCondLst>
                                  <p:childTnLst>
                                    <p:set>
                                      <p:cBhvr>
                                        <p:cTn id="90" dur="1" fill="hold">
                                          <p:stCondLst>
                                            <p:cond delay="0"/>
                                          </p:stCondLst>
                                        </p:cTn>
                                        <p:tgtEl>
                                          <p:spTgt spid="46"/>
                                        </p:tgtEl>
                                        <p:attrNameLst>
                                          <p:attrName>style.visibility</p:attrName>
                                        </p:attrNameLst>
                                      </p:cBhvr>
                                      <p:to>
                                        <p:strVal val="visible"/>
                                      </p:to>
                                    </p:set>
                                    <p:animEffect transition="in" filter="barn(inVertical)">
                                      <p:cBhvr>
                                        <p:cTn id="91" dur="500"/>
                                        <p:tgtEl>
                                          <p:spTgt spid="46"/>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19">
                                            <p:txEl>
                                              <p:pRg st="7" end="7"/>
                                            </p:txEl>
                                          </p:spTgt>
                                        </p:tgtEl>
                                        <p:attrNameLst>
                                          <p:attrName>style.visibility</p:attrName>
                                        </p:attrNameLst>
                                      </p:cBhvr>
                                      <p:to>
                                        <p:strVal val="visible"/>
                                      </p:to>
                                    </p:set>
                                    <p:animEffect transition="in" filter="barn(inVertical)">
                                      <p:cBhvr>
                                        <p:cTn id="96" dur="500"/>
                                        <p:tgtEl>
                                          <p:spTgt spid="19">
                                            <p:txEl>
                                              <p:pRg st="7" end="7"/>
                                            </p:txEl>
                                          </p:spTgt>
                                        </p:tgtEl>
                                      </p:cBhvr>
                                    </p:animEffect>
                                  </p:childTnLst>
                                </p:cTn>
                              </p:par>
                              <p:par>
                                <p:cTn id="97" presetID="16" presetClass="entr" presetSubtype="21" fill="hold" nodeType="withEffect">
                                  <p:stCondLst>
                                    <p:cond delay="750"/>
                                  </p:stCondLst>
                                  <p:childTnLst>
                                    <p:set>
                                      <p:cBhvr>
                                        <p:cTn id="98" dur="1" fill="hold">
                                          <p:stCondLst>
                                            <p:cond delay="0"/>
                                          </p:stCondLst>
                                        </p:cTn>
                                        <p:tgtEl>
                                          <p:spTgt spid="50"/>
                                        </p:tgtEl>
                                        <p:attrNameLst>
                                          <p:attrName>style.visibility</p:attrName>
                                        </p:attrNameLst>
                                      </p:cBhvr>
                                      <p:to>
                                        <p:strVal val="visible"/>
                                      </p:to>
                                    </p:set>
                                    <p:animEffect transition="in" filter="barn(inVertical)">
                                      <p:cBhvr>
                                        <p:cTn id="9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title"/>
          </p:nvPr>
        </p:nvSpPr>
        <p:spPr/>
        <p:txBody>
          <a:bodyPr/>
          <a:lstStyle/>
          <a:p>
            <a:r>
              <a:rPr lang="fi-FI" altLang="fi-FI" smtClean="0"/>
              <a:t>TILASTOINTI JA TULOSPALVELU (TiTu)</a:t>
            </a:r>
          </a:p>
        </p:txBody>
      </p:sp>
      <p:sp>
        <p:nvSpPr>
          <p:cNvPr id="25604"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F36B4687-0C63-44FC-9252-89BD69ECE8B9}"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5605"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5606"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C457113-5372-4576-B067-D57DEE52A319}" type="slidenum">
              <a:rPr lang="fi-FI" altLang="fi-FI" sz="1000" smtClean="0">
                <a:solidFill>
                  <a:srgbClr val="0066CC"/>
                </a:solidFill>
              </a:rPr>
              <a:pPr>
                <a:spcBef>
                  <a:spcPct val="0"/>
                </a:spcBef>
                <a:buFontTx/>
                <a:buNone/>
              </a:pPr>
              <a:t>40</a:t>
            </a:fld>
            <a:endParaRPr lang="fi-FI" altLang="fi-FI" sz="1000" smtClean="0">
              <a:solidFill>
                <a:srgbClr val="0066CC"/>
              </a:solidFill>
            </a:endParaRPr>
          </a:p>
        </p:txBody>
      </p:sp>
      <p:sp>
        <p:nvSpPr>
          <p:cNvPr id="3" name="Suorakulmio 2"/>
          <p:cNvSpPr/>
          <p:nvPr/>
        </p:nvSpPr>
        <p:spPr>
          <a:xfrm>
            <a:off x="776536" y="980728"/>
            <a:ext cx="7560840" cy="307777"/>
          </a:xfrm>
          <a:prstGeom prst="rect">
            <a:avLst/>
          </a:prstGeom>
        </p:spPr>
        <p:txBody>
          <a:bodyPr wrap="square">
            <a:spAutoFit/>
          </a:bodyPr>
          <a:lstStyle/>
          <a:p>
            <a:r>
              <a:rPr lang="fi-FI" sz="1400" b="1" dirty="0">
                <a:solidFill>
                  <a:srgbClr val="FF0000"/>
                </a:solidFill>
              </a:rPr>
              <a:t>YLIVOIMAMAALI JA RANGAISTUKSIEN PÄÄTTÄMINEN</a:t>
            </a:r>
          </a:p>
        </p:txBody>
      </p:sp>
      <p:sp>
        <p:nvSpPr>
          <p:cNvPr id="4" name="Suorakulmio 3"/>
          <p:cNvSpPr/>
          <p:nvPr/>
        </p:nvSpPr>
        <p:spPr>
          <a:xfrm>
            <a:off x="766664" y="1581961"/>
            <a:ext cx="4186336" cy="2246769"/>
          </a:xfrm>
          <a:prstGeom prst="rect">
            <a:avLst/>
          </a:prstGeom>
        </p:spPr>
        <p:txBody>
          <a:bodyPr wrap="square">
            <a:spAutoFit/>
          </a:bodyPr>
          <a:lstStyle/>
          <a:p>
            <a:endParaRPr lang="fi-FI" sz="1400" b="1" dirty="0"/>
          </a:p>
          <a:p>
            <a:r>
              <a:rPr lang="fi-FI" sz="1400" b="1" dirty="0"/>
              <a:t>Jos kyseiseen </a:t>
            </a:r>
            <a:r>
              <a:rPr lang="fi-FI" sz="1400" b="1" dirty="0" err="1"/>
              <a:t>YV-maalin</a:t>
            </a:r>
            <a:r>
              <a:rPr lang="fi-FI" sz="1400" b="1" dirty="0"/>
              <a:t>  päättyvä rangaistus vaikuttaa muihin tuomittuihin rangaistuksiin (esim. yhdistelmärangaistukset, tai siirtyvät rangaistukset), niin järjestelmä avaa uuden ”Rangaistuksen aloittaminen”-ikkunan:</a:t>
            </a:r>
            <a:endParaRPr lang="fi-FI" sz="1400" dirty="0"/>
          </a:p>
          <a:p>
            <a:endParaRPr lang="fi-FI" sz="1400" b="1" dirty="0" smtClean="0"/>
          </a:p>
          <a:p>
            <a:endParaRPr lang="fi-FI" sz="1400" b="1" dirty="0"/>
          </a:p>
          <a:p>
            <a:r>
              <a:rPr lang="fi-FI" sz="1400" b="1" dirty="0"/>
              <a:t/>
            </a:r>
            <a:br>
              <a:rPr lang="fi-FI" sz="1400" b="1" dirty="0"/>
            </a:br>
            <a:endParaRPr lang="fi-FI" sz="1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3148" y="1264567"/>
            <a:ext cx="3881400" cy="433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uorakulmio 1"/>
          <p:cNvSpPr/>
          <p:nvPr/>
        </p:nvSpPr>
        <p:spPr>
          <a:xfrm>
            <a:off x="776536" y="3284984"/>
            <a:ext cx="4104456" cy="738664"/>
          </a:xfrm>
          <a:prstGeom prst="rect">
            <a:avLst/>
          </a:prstGeom>
        </p:spPr>
        <p:txBody>
          <a:bodyPr wrap="square">
            <a:spAutoFit/>
          </a:bodyPr>
          <a:lstStyle/>
          <a:p>
            <a:r>
              <a:rPr lang="fi-FI" sz="1400" b="1" dirty="0"/>
              <a:t>Valitse oikea alkava rangaistus ja paina ”Aloita &amp; Sulje”, jolloin järjestelmä korjaa alku- ja loppuajat vastaavasti.</a:t>
            </a:r>
            <a:endParaRPr lang="fi-FI" sz="1400" dirty="0"/>
          </a:p>
        </p:txBody>
      </p:sp>
      <p:cxnSp>
        <p:nvCxnSpPr>
          <p:cNvPr id="11" name="Suora nuoliyhdysviiva 10"/>
          <p:cNvCxnSpPr>
            <a:cxnSpLocks noChangeShapeType="1"/>
          </p:cNvCxnSpPr>
          <p:nvPr/>
        </p:nvCxnSpPr>
        <p:spPr bwMode="auto">
          <a:xfrm>
            <a:off x="3800872" y="3897185"/>
            <a:ext cx="3168352" cy="1332015"/>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0675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title"/>
          </p:nvPr>
        </p:nvSpPr>
        <p:spPr/>
        <p:txBody>
          <a:bodyPr/>
          <a:lstStyle/>
          <a:p>
            <a:r>
              <a:rPr lang="fi-FI" altLang="fi-FI" smtClean="0"/>
              <a:t>TILASTOINTI JA TULOSPALVELU (TiTu)</a:t>
            </a:r>
          </a:p>
        </p:txBody>
      </p:sp>
      <p:sp>
        <p:nvSpPr>
          <p:cNvPr id="3" name="Sisällön paikkamerkki 2"/>
          <p:cNvSpPr>
            <a:spLocks noGrp="1"/>
          </p:cNvSpPr>
          <p:nvPr>
            <p:ph idx="1"/>
          </p:nvPr>
        </p:nvSpPr>
        <p:spPr>
          <a:xfrm>
            <a:off x="776536" y="980728"/>
            <a:ext cx="8420100" cy="4589462"/>
          </a:xfrm>
        </p:spPr>
        <p:txBody>
          <a:bodyPr/>
          <a:lstStyle/>
          <a:p>
            <a:pPr marL="0" indent="0">
              <a:buFontTx/>
              <a:buNone/>
            </a:pPr>
            <a:r>
              <a:rPr lang="fi-FI" altLang="fi-FI" sz="1200" dirty="0" smtClean="0"/>
              <a:t>Maalien, rangaistusten ja aikalisien aikoja muuttaessa tunnistaa minuuttien ja sekuntien väliin välimerkiksi pilkun, </a:t>
            </a:r>
          </a:p>
          <a:p>
            <a:pPr marL="0" indent="0">
              <a:buFontTx/>
              <a:buNone/>
            </a:pPr>
            <a:r>
              <a:rPr lang="fi-FI" altLang="fi-FI" sz="1200" dirty="0" smtClean="0"/>
              <a:t>pisteen, kaksoispisteen ja puolipilkun.</a:t>
            </a:r>
          </a:p>
          <a:p>
            <a:pPr marL="0" indent="0">
              <a:buFontTx/>
              <a:buNone/>
            </a:pPr>
            <a:r>
              <a:rPr lang="fi-FI" altLang="fi-FI" sz="1200" dirty="0" smtClean="0"/>
              <a:t> </a:t>
            </a:r>
          </a:p>
          <a:p>
            <a:pPr marL="0" indent="0">
              <a:buFontTx/>
              <a:buNone/>
            </a:pPr>
            <a:r>
              <a:rPr lang="fi-FI" altLang="fi-FI" sz="1200" dirty="0" smtClean="0"/>
              <a:t>Epäonnistunut rangaistuslaukaus merkitään RL0 (kuten aiemminkin). Jos teet virheellisen RL0-merkinnän onnistuneen rangaistuslaukauksen (RL) sijaan, RL0-merkintää ei voi muuttaa. Poista se ja tallenna uudelleen RL -merkinnällä. </a:t>
            </a:r>
          </a:p>
          <a:p>
            <a:pPr marL="0" indent="0">
              <a:buFontTx/>
              <a:buNone/>
            </a:pPr>
            <a:endParaRPr lang="fi-FI" altLang="fi-FI" sz="1200" dirty="0" smtClean="0"/>
          </a:p>
          <a:p>
            <a:pPr marL="0" indent="0">
              <a:buNone/>
            </a:pPr>
            <a:r>
              <a:rPr lang="fi-FI" sz="1200" dirty="0" smtClean="0"/>
              <a:t>Muista </a:t>
            </a:r>
            <a:r>
              <a:rPr lang="fi-FI" sz="1200" dirty="0"/>
              <a:t>aina tallentaa myös </a:t>
            </a:r>
            <a:r>
              <a:rPr lang="fi-FI" sz="1200" dirty="0" err="1"/>
              <a:t>RL-tilanteen</a:t>
            </a:r>
            <a:r>
              <a:rPr lang="fi-FI" sz="1200" dirty="0"/>
              <a:t> aiheuttanut rangaistus (0 min</a:t>
            </a:r>
            <a:r>
              <a:rPr lang="fi-FI" sz="1200" dirty="0" smtClean="0"/>
              <a:t>).</a:t>
            </a:r>
          </a:p>
          <a:p>
            <a:pPr marL="0" indent="0">
              <a:buNone/>
            </a:pPr>
            <a:r>
              <a:rPr lang="fi-FI" sz="1200" b="1" dirty="0" smtClean="0"/>
              <a:t>Ohjelma </a:t>
            </a:r>
            <a:r>
              <a:rPr lang="fi-FI" sz="1200" b="1" dirty="0"/>
              <a:t>tarkistaa pelaajien määrän maaliajassa ja tarjoaa tilanteen mukaan YV/YV2/AV/AV2/IM/TM-tilanteita</a:t>
            </a:r>
            <a:r>
              <a:rPr lang="fi-FI" sz="1200" dirty="0"/>
              <a:t>. Tarkista että ovat oikein ja korjaa tarvittaessa. Jos editoit aikoja, ole tarkkana.</a:t>
            </a:r>
          </a:p>
          <a:p>
            <a:pPr marL="0" indent="0">
              <a:buFontTx/>
              <a:buNone/>
            </a:pPr>
            <a:endParaRPr lang="fi-FI" altLang="fi-FI" sz="1200" dirty="0" smtClean="0"/>
          </a:p>
          <a:p>
            <a:pPr marL="0" indent="0">
              <a:buFontTx/>
              <a:buNone/>
            </a:pPr>
            <a:r>
              <a:rPr lang="fi-FI" altLang="fi-FI" sz="1200" dirty="0" smtClean="0"/>
              <a:t>Rangaistukset syötetään samoin kuin ennenkin. Sarakkeet toimivat sekä näppäimillä että pudotusvalikosta</a:t>
            </a:r>
          </a:p>
          <a:p>
            <a:pPr marL="0" indent="0">
              <a:buFontTx/>
              <a:buNone/>
            </a:pPr>
            <a:r>
              <a:rPr lang="fi-FI" altLang="fi-FI" sz="1200" dirty="0" smtClean="0"/>
              <a:t> </a:t>
            </a:r>
          </a:p>
          <a:p>
            <a:pPr marL="0" indent="0">
              <a:buFontTx/>
              <a:buNone/>
            </a:pPr>
            <a:r>
              <a:rPr lang="fi-FI" altLang="fi-FI" sz="1200" dirty="0" smtClean="0"/>
              <a:t>Kumoutuvissa rangaistuksissa syötetään käsin K-kirjain ”L-sarakkeeseen” </a:t>
            </a:r>
          </a:p>
          <a:p>
            <a:pPr marL="0" indent="0">
              <a:buFontTx/>
              <a:buNone/>
            </a:pPr>
            <a:r>
              <a:rPr lang="fi-FI" altLang="fi-FI" sz="1200" dirty="0" smtClean="0"/>
              <a:t>Rangaistuslaukauksen 0 min -rangaistuksessa L-sarakkeeseen tulee kirjoittaa ”RL”</a:t>
            </a:r>
          </a:p>
          <a:p>
            <a:pPr marL="0" indent="0">
              <a:buFontTx/>
              <a:buNone/>
            </a:pPr>
            <a:endParaRPr lang="fi-FI" altLang="fi-FI" sz="1200" dirty="0" smtClean="0"/>
          </a:p>
          <a:p>
            <a:pPr marL="0" indent="0">
              <a:buFontTx/>
              <a:buNone/>
            </a:pPr>
            <a:r>
              <a:rPr lang="fi-FI" altLang="fi-FI" sz="1200" dirty="0" smtClean="0"/>
              <a:t>Tarkasta rangaistusten loppuajat ja editoi tarvittaessa </a:t>
            </a:r>
          </a:p>
          <a:p>
            <a:pPr marL="0" indent="0">
              <a:buFontTx/>
              <a:buNone/>
            </a:pPr>
            <a:endParaRPr lang="fi-FI" altLang="fi-FI" sz="1200" dirty="0" smtClean="0"/>
          </a:p>
          <a:p>
            <a:pPr marL="0" indent="0">
              <a:buFontTx/>
              <a:buNone/>
            </a:pPr>
            <a:r>
              <a:rPr lang="fi-FI" altLang="fi-FI" sz="1200" dirty="0" smtClean="0"/>
              <a:t>Erän päätyttyä paina ”Lopeta erä” ja syötä maalivahdin torjunnat. </a:t>
            </a:r>
          </a:p>
          <a:p>
            <a:pPr marL="0" indent="0">
              <a:buFontTx/>
              <a:buNone/>
            </a:pPr>
            <a:endParaRPr lang="fi-FI" altLang="fi-FI" sz="1200" dirty="0" smtClean="0"/>
          </a:p>
          <a:p>
            <a:pPr marL="0" indent="0">
              <a:buFontTx/>
              <a:buNone/>
            </a:pPr>
            <a:r>
              <a:rPr lang="fi-FI" altLang="fi-FI" sz="1200" dirty="0" smtClean="0"/>
              <a:t>TARKISTA KAIKKI MERKINNÄT/AJAT! </a:t>
            </a:r>
          </a:p>
          <a:p>
            <a:pPr marL="0" indent="0">
              <a:buFontTx/>
              <a:buNone/>
            </a:pPr>
            <a:r>
              <a:rPr lang="fi-FI" altLang="fi-FI" sz="1200" dirty="0" smtClean="0"/>
              <a:t>Varsinkin, jos MV on vaihdettu/ollut poissa. </a:t>
            </a:r>
            <a:r>
              <a:rPr lang="fi-FI" altLang="fi-FI" sz="1200" u="sng" dirty="0" smtClean="0"/>
              <a:t>Maalivahtijaksoissa tulee olla sekunnilleen koko erän ja ottelun </a:t>
            </a:r>
          </a:p>
          <a:p>
            <a:pPr marL="0" indent="0">
              <a:buFontTx/>
              <a:buNone/>
            </a:pPr>
            <a:r>
              <a:rPr lang="fi-FI" altLang="fi-FI" sz="1200" u="sng" dirty="0" smtClean="0"/>
              <a:t>kattava jatkumo ilman puuttuvia tietoja tai päällekkäisyyksiä:</a:t>
            </a:r>
          </a:p>
        </p:txBody>
      </p:sp>
      <p:sp>
        <p:nvSpPr>
          <p:cNvPr id="25604"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F36B4687-0C63-44FC-9252-89BD69ECE8B9}"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5605"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5606"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C457113-5372-4576-B067-D57DEE52A319}" type="slidenum">
              <a:rPr lang="fi-FI" altLang="fi-FI" sz="1000" smtClean="0">
                <a:solidFill>
                  <a:srgbClr val="0066CC"/>
                </a:solidFill>
              </a:rPr>
              <a:pPr>
                <a:spcBef>
                  <a:spcPct val="0"/>
                </a:spcBef>
                <a:buFontTx/>
                <a:buNone/>
              </a:pPr>
              <a:t>41</a:t>
            </a:fld>
            <a:endParaRPr lang="fi-FI" altLang="fi-FI" sz="1000" smtClean="0">
              <a:solidFill>
                <a:srgbClr val="0066CC"/>
              </a:solidFill>
            </a:endParaRPr>
          </a:p>
        </p:txBody>
      </p:sp>
    </p:spTree>
    <p:extLst>
      <p:ext uri="{BB962C8B-B14F-4D97-AF65-F5344CB8AC3E}">
        <p14:creationId xmlns:p14="http://schemas.microsoft.com/office/powerpoint/2010/main" val="2370560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1000"/>
                                        <p:tgtEl>
                                          <p:spTgt spid="3">
                                            <p:txEl>
                                              <p:pRg st="8" end="8"/>
                                            </p:txEl>
                                          </p:spTgt>
                                        </p:tgtEl>
                                      </p:cBhvr>
                                    </p:animEffect>
                                    <p:anim calcmode="lin" valueType="num">
                                      <p:cBhvr>
                                        <p:cTn id="2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1000"/>
                                        <p:tgtEl>
                                          <p:spTgt spid="3">
                                            <p:txEl>
                                              <p:pRg st="10" end="10"/>
                                            </p:txEl>
                                          </p:spTgt>
                                        </p:tgtEl>
                                      </p:cBhvr>
                                    </p:animEffect>
                                    <p:anim calcmode="lin" valueType="num">
                                      <p:cBhvr>
                                        <p:cTn id="3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1000"/>
                                        <p:tgtEl>
                                          <p:spTgt spid="3">
                                            <p:txEl>
                                              <p:pRg st="11" end="11"/>
                                            </p:txEl>
                                          </p:spTgt>
                                        </p:tgtEl>
                                      </p:cBhvr>
                                    </p:animEffect>
                                    <p:anim calcmode="lin" valueType="num">
                                      <p:cBhvr>
                                        <p:cTn id="3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1000"/>
                                        <p:tgtEl>
                                          <p:spTgt spid="3">
                                            <p:txEl>
                                              <p:pRg st="13" end="13"/>
                                            </p:txEl>
                                          </p:spTgt>
                                        </p:tgtEl>
                                      </p:cBhvr>
                                    </p:animEffect>
                                    <p:anim calcmode="lin" valueType="num">
                                      <p:cBhvr>
                                        <p:cTn id="4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15" end="15"/>
                                            </p:txEl>
                                          </p:spTgt>
                                        </p:tgtEl>
                                        <p:attrNameLst>
                                          <p:attrName>style.visibility</p:attrName>
                                        </p:attrNameLst>
                                      </p:cBhvr>
                                      <p:to>
                                        <p:strVal val="visible"/>
                                      </p:to>
                                    </p:set>
                                    <p:animEffect transition="in" filter="fade">
                                      <p:cBhvr>
                                        <p:cTn id="50" dur="1000"/>
                                        <p:tgtEl>
                                          <p:spTgt spid="3">
                                            <p:txEl>
                                              <p:pRg st="15" end="15"/>
                                            </p:txEl>
                                          </p:spTgt>
                                        </p:tgtEl>
                                      </p:cBhvr>
                                    </p:animEffect>
                                    <p:anim calcmode="lin" valueType="num">
                                      <p:cBhvr>
                                        <p:cTn id="51"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17" end="17"/>
                                            </p:txEl>
                                          </p:spTgt>
                                        </p:tgtEl>
                                        <p:attrNameLst>
                                          <p:attrName>style.visibility</p:attrName>
                                        </p:attrNameLst>
                                      </p:cBhvr>
                                      <p:to>
                                        <p:strVal val="visible"/>
                                      </p:to>
                                    </p:set>
                                    <p:animEffect transition="in" filter="fade">
                                      <p:cBhvr>
                                        <p:cTn id="57" dur="1000"/>
                                        <p:tgtEl>
                                          <p:spTgt spid="3">
                                            <p:txEl>
                                              <p:pRg st="17" end="17"/>
                                            </p:txEl>
                                          </p:spTgt>
                                        </p:tgtEl>
                                      </p:cBhvr>
                                    </p:animEffect>
                                    <p:anim calcmode="lin" valueType="num">
                                      <p:cBhvr>
                                        <p:cTn id="58"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18" end="18"/>
                                            </p:txEl>
                                          </p:spTgt>
                                        </p:tgtEl>
                                        <p:attrNameLst>
                                          <p:attrName>style.visibility</p:attrName>
                                        </p:attrNameLst>
                                      </p:cBhvr>
                                      <p:to>
                                        <p:strVal val="visible"/>
                                      </p:to>
                                    </p:set>
                                    <p:animEffect transition="in" filter="fade">
                                      <p:cBhvr>
                                        <p:cTn id="62" dur="1000"/>
                                        <p:tgtEl>
                                          <p:spTgt spid="3">
                                            <p:txEl>
                                              <p:pRg st="18" end="18"/>
                                            </p:txEl>
                                          </p:spTgt>
                                        </p:tgtEl>
                                      </p:cBhvr>
                                    </p:animEffect>
                                    <p:anim calcmode="lin" valueType="num">
                                      <p:cBhvr>
                                        <p:cTn id="63"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8" end="18"/>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
                                            <p:txEl>
                                              <p:pRg st="19" end="19"/>
                                            </p:txEl>
                                          </p:spTgt>
                                        </p:tgtEl>
                                        <p:attrNameLst>
                                          <p:attrName>style.visibility</p:attrName>
                                        </p:attrNameLst>
                                      </p:cBhvr>
                                      <p:to>
                                        <p:strVal val="visible"/>
                                      </p:to>
                                    </p:set>
                                    <p:animEffect transition="in" filter="fade">
                                      <p:cBhvr>
                                        <p:cTn id="67" dur="1000"/>
                                        <p:tgtEl>
                                          <p:spTgt spid="3">
                                            <p:txEl>
                                              <p:pRg st="19" end="19"/>
                                            </p:txEl>
                                          </p:spTgt>
                                        </p:tgtEl>
                                      </p:cBhvr>
                                    </p:animEffect>
                                    <p:anim calcmode="lin" valueType="num">
                                      <p:cBhvr>
                                        <p:cTn id="68"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tsikko 1"/>
          <p:cNvSpPr>
            <a:spLocks noGrp="1"/>
          </p:cNvSpPr>
          <p:nvPr>
            <p:ph type="title"/>
          </p:nvPr>
        </p:nvSpPr>
        <p:spPr/>
        <p:txBody>
          <a:bodyPr/>
          <a:lstStyle/>
          <a:p>
            <a:r>
              <a:rPr lang="fi-FI" altLang="fi-FI" smtClean="0"/>
              <a:t>TILASTOINTI JA TULOSPALVELU (TiTu)</a:t>
            </a:r>
          </a:p>
        </p:txBody>
      </p:sp>
      <p:sp>
        <p:nvSpPr>
          <p:cNvPr id="3" name="Sisällön paikkamerkki 2"/>
          <p:cNvSpPr>
            <a:spLocks noGrp="1"/>
          </p:cNvSpPr>
          <p:nvPr>
            <p:ph idx="1"/>
          </p:nvPr>
        </p:nvSpPr>
        <p:spPr>
          <a:xfrm>
            <a:off x="776288" y="1196975"/>
            <a:ext cx="8420100" cy="4518025"/>
          </a:xfrm>
        </p:spPr>
        <p:txBody>
          <a:bodyPr/>
          <a:lstStyle/>
          <a:p>
            <a:pPr marL="0" indent="0">
              <a:buFontTx/>
              <a:buNone/>
            </a:pPr>
            <a:r>
              <a:rPr lang="fi-FI" altLang="fi-FI" sz="1400" dirty="0" smtClean="0"/>
              <a:t>ERÄN ALUSSA:</a:t>
            </a:r>
          </a:p>
          <a:p>
            <a:pPr marL="0" indent="0">
              <a:buFontTx/>
              <a:buNone/>
            </a:pPr>
            <a:r>
              <a:rPr lang="fi-FI" altLang="fi-FI" sz="1400" dirty="0" smtClean="0"/>
              <a:t>Tarkista </a:t>
            </a:r>
            <a:r>
              <a:rPr lang="fi-FI" altLang="fi-FI" sz="1400" dirty="0" smtClean="0"/>
              <a:t>ennen uuden erän aloittamista ENSIN MAALIVAHDIT, sen jälkeen paina ”Aloita erä”-nappia</a:t>
            </a:r>
          </a:p>
          <a:p>
            <a:pPr marL="0" indent="0">
              <a:buFontTx/>
              <a:buNone/>
            </a:pPr>
            <a:r>
              <a:rPr lang="fi-FI" altLang="fi-FI" sz="1800" dirty="0" smtClean="0">
                <a:solidFill>
                  <a:srgbClr val="FF0000"/>
                </a:solidFill>
              </a:rPr>
              <a:t>Älä paina ”lisää” –nappia</a:t>
            </a:r>
            <a:r>
              <a:rPr lang="fi-FI" altLang="fi-FI" sz="1400" dirty="0" smtClean="0"/>
              <a:t>, MV-jakson alku tallentuu saman tien automaattisesti. </a:t>
            </a:r>
          </a:p>
          <a:p>
            <a:pPr marL="0" indent="0">
              <a:buFontTx/>
              <a:buNone/>
            </a:pPr>
            <a:endParaRPr lang="fi-FI" altLang="fi-FI" sz="1400" dirty="0" smtClean="0"/>
          </a:p>
          <a:p>
            <a:pPr marL="0" indent="0">
              <a:buFontTx/>
              <a:buNone/>
            </a:pPr>
            <a:r>
              <a:rPr lang="fi-FI" altLang="fi-FI" sz="1400" dirty="0" smtClean="0"/>
              <a:t>ERÄN LOPUSSA:</a:t>
            </a:r>
            <a:endParaRPr lang="fi-FI" altLang="fi-FI" sz="1400" dirty="0" smtClean="0"/>
          </a:p>
          <a:p>
            <a:pPr marL="0" indent="0">
              <a:buFontTx/>
              <a:buNone/>
            </a:pPr>
            <a:r>
              <a:rPr lang="fi-FI" altLang="fi-FI" sz="1400" dirty="0" smtClean="0"/>
              <a:t>Tallenna </a:t>
            </a:r>
            <a:r>
              <a:rPr lang="fi-FI" altLang="fi-FI" sz="1400" dirty="0" smtClean="0"/>
              <a:t>erän ottelutapahtumat </a:t>
            </a:r>
          </a:p>
          <a:p>
            <a:pPr marL="0" indent="0">
              <a:buFontTx/>
              <a:buNone/>
            </a:pPr>
            <a:r>
              <a:rPr lang="fi-FI" altLang="fi-FI" sz="1400" dirty="0" smtClean="0">
                <a:solidFill>
                  <a:srgbClr val="FF0000"/>
                </a:solidFill>
              </a:rPr>
              <a:t>ÄLÄ KÄYTÄ KELLOA OTTELUN LOPPUUN, JOS TIEDÄT, ETTÄ PUUTTUU MAALEJA! </a:t>
            </a:r>
          </a:p>
          <a:p>
            <a:pPr marL="0" indent="0">
              <a:buFontTx/>
              <a:buNone/>
            </a:pPr>
            <a:r>
              <a:rPr lang="fi-FI" altLang="fi-FI" sz="1400" dirty="0" smtClean="0"/>
              <a:t>Aikalisän syöttöön riittää, että klikkaat oikeaan aikaan oikean joukkueen nappia. Jos merkitset vahingossa väärälle joukkueelle, pyyhi väärästä aika yli ja tee oikeat merkinnät ja jatka peliä.</a:t>
            </a:r>
          </a:p>
          <a:p>
            <a:pPr marL="0" indent="0">
              <a:buFontTx/>
              <a:buNone/>
            </a:pPr>
            <a:endParaRPr lang="fi-FI" altLang="fi-FI" sz="1400" dirty="0" smtClean="0"/>
          </a:p>
          <a:p>
            <a:pPr marL="0" indent="0">
              <a:buFontTx/>
              <a:buNone/>
            </a:pPr>
            <a:endParaRPr lang="fi-FI" altLang="fi-FI" sz="1400" dirty="0" smtClean="0"/>
          </a:p>
          <a:p>
            <a:pPr marL="0" indent="0">
              <a:buFontTx/>
              <a:buNone/>
            </a:pPr>
            <a:endParaRPr lang="fi-FI" altLang="fi-FI" sz="1400" dirty="0" smtClean="0"/>
          </a:p>
          <a:p>
            <a:pPr marL="0" indent="0">
              <a:buFontTx/>
              <a:buNone/>
            </a:pPr>
            <a:endParaRPr lang="fi-FI" altLang="fi-FI" sz="1400" dirty="0" smtClean="0"/>
          </a:p>
          <a:p>
            <a:pPr marL="0" indent="0">
              <a:buFontTx/>
              <a:buNone/>
            </a:pPr>
            <a:endParaRPr lang="fi-FI" altLang="fi-FI" sz="1400" dirty="0" smtClean="0"/>
          </a:p>
          <a:p>
            <a:pPr marL="0" indent="0">
              <a:buFontTx/>
              <a:buNone/>
            </a:pPr>
            <a:endParaRPr lang="fi-FI" altLang="fi-FI" sz="1400" dirty="0" smtClean="0"/>
          </a:p>
          <a:p>
            <a:pPr marL="0" indent="0">
              <a:buFontTx/>
              <a:buNone/>
            </a:pPr>
            <a:r>
              <a:rPr lang="fi-FI" altLang="fi-FI" sz="1400" dirty="0" smtClean="0"/>
              <a:t>TALLENNA </a:t>
            </a:r>
            <a:r>
              <a:rPr lang="fi-FI" altLang="fi-FI" sz="1400" dirty="0" smtClean="0"/>
              <a:t>YLEISÖMÄÄRÄ klikkaamalla ”Yleisömäärä”-nappia, jolloin tekstikenttä aktivoituu, johon voit </a:t>
            </a:r>
          </a:p>
          <a:p>
            <a:pPr marL="0" indent="0">
              <a:buFontTx/>
              <a:buNone/>
            </a:pPr>
            <a:r>
              <a:rPr lang="fi-FI" altLang="fi-FI" sz="1400" dirty="0" smtClean="0"/>
              <a:t>luvun syöttää</a:t>
            </a:r>
          </a:p>
        </p:txBody>
      </p:sp>
      <p:sp>
        <p:nvSpPr>
          <p:cNvPr id="26628"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B77EA77E-F2E0-4E8C-B13E-5F30B1777FA8}"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6629"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6630"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74C7F995-B182-4665-BA66-EB8B179B1AC3}" type="slidenum">
              <a:rPr lang="fi-FI" altLang="fi-FI" sz="1000" smtClean="0">
                <a:solidFill>
                  <a:srgbClr val="0066CC"/>
                </a:solidFill>
              </a:rPr>
              <a:pPr>
                <a:spcBef>
                  <a:spcPct val="0"/>
                </a:spcBef>
                <a:buFontTx/>
                <a:buNone/>
              </a:pPr>
              <a:t>42</a:t>
            </a:fld>
            <a:endParaRPr lang="fi-FI" altLang="fi-FI" sz="1000" smtClean="0">
              <a:solidFill>
                <a:srgbClr val="0066CC"/>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434" y="3610209"/>
            <a:ext cx="3694121" cy="150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uora nuoliyhdysviiva 10"/>
          <p:cNvCxnSpPr>
            <a:cxnSpLocks noChangeShapeType="1"/>
          </p:cNvCxnSpPr>
          <p:nvPr/>
        </p:nvCxnSpPr>
        <p:spPr bwMode="auto">
          <a:xfrm>
            <a:off x="2360712" y="3639929"/>
            <a:ext cx="3097212" cy="620713"/>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uora nuoliyhdysviiva 7"/>
          <p:cNvCxnSpPr>
            <a:cxnSpLocks noChangeShapeType="1"/>
          </p:cNvCxnSpPr>
          <p:nvPr/>
        </p:nvCxnSpPr>
        <p:spPr bwMode="auto">
          <a:xfrm>
            <a:off x="2360712" y="3644639"/>
            <a:ext cx="3097212" cy="936625"/>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uora nuoliyhdysviiva 13"/>
          <p:cNvCxnSpPr>
            <a:cxnSpLocks noChangeShapeType="1"/>
          </p:cNvCxnSpPr>
          <p:nvPr/>
        </p:nvCxnSpPr>
        <p:spPr bwMode="auto">
          <a:xfrm flipV="1">
            <a:off x="3008784" y="4903839"/>
            <a:ext cx="2088207" cy="216159"/>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9" fill="hold" nodeType="withGroup">
                            <p:stCondLst>
                              <p:cond delay="1000"/>
                            </p:stCondLst>
                            <p:childTnLst>
                              <p:par>
                                <p:cTn id="30" presetID="42" presetClass="entr" presetSubtype="0" fill="hold" nodeType="afterEffect">
                                  <p:stCondLst>
                                    <p:cond delay="50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arn(inVertical)">
                                      <p:cBhvr>
                                        <p:cTn id="39" dur="500"/>
                                        <p:tgtEl>
                                          <p:spTgt spid="3">
                                            <p:txEl>
                                              <p:pRg st="7" end="7"/>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11266"/>
                                        </p:tgtEl>
                                        <p:attrNameLst>
                                          <p:attrName>style.visibility</p:attrName>
                                        </p:attrNameLst>
                                      </p:cBhvr>
                                      <p:to>
                                        <p:strVal val="visible"/>
                                      </p:to>
                                    </p:set>
                                    <p:animEffect transition="in" filter="barn(inVertical)">
                                      <p:cBhvr>
                                        <p:cTn id="42" dur="500"/>
                                        <p:tgtEl>
                                          <p:spTgt spid="11266"/>
                                        </p:tgtEl>
                                      </p:cBhvr>
                                    </p:animEffect>
                                  </p:childTnLst>
                                </p:cTn>
                              </p:par>
                              <p:par>
                                <p:cTn id="43" presetID="16" presetClass="entr" presetSubtype="21"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par>
                                <p:cTn id="46" presetID="16" presetClass="entr" presetSubtype="21"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arn(inVertic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Effect transition="in" filter="barn(inVertical)">
                                      <p:cBhvr>
                                        <p:cTn id="53" dur="500"/>
                                        <p:tgtEl>
                                          <p:spTgt spid="3">
                                            <p:txEl>
                                              <p:pRg st="14" end="14"/>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3">
                                            <p:txEl>
                                              <p:pRg st="15" end="15"/>
                                            </p:txEl>
                                          </p:spTgt>
                                        </p:tgtEl>
                                        <p:attrNameLst>
                                          <p:attrName>style.visibility</p:attrName>
                                        </p:attrNameLst>
                                      </p:cBhvr>
                                      <p:to>
                                        <p:strVal val="visible"/>
                                      </p:to>
                                    </p:set>
                                    <p:animEffect transition="in" filter="barn(inVertical)">
                                      <p:cBhvr>
                                        <p:cTn id="56" dur="500"/>
                                        <p:tgtEl>
                                          <p:spTgt spid="3">
                                            <p:txEl>
                                              <p:pRg st="15" end="15"/>
                                            </p:txEl>
                                          </p:spTgt>
                                        </p:tgtEl>
                                      </p:cBhvr>
                                    </p:animEffect>
                                  </p:childTnLst>
                                </p:cTn>
                              </p:par>
                            </p:childTnLst>
                          </p:cTn>
                        </p:par>
                        <p:par>
                          <p:cTn id="57" fill="hold">
                            <p:stCondLst>
                              <p:cond delay="500"/>
                            </p:stCondLst>
                            <p:childTnLst>
                              <p:par>
                                <p:cTn id="58" presetID="16" presetClass="entr" presetSubtype="21"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tsikko 1"/>
          <p:cNvSpPr>
            <a:spLocks noGrp="1"/>
          </p:cNvSpPr>
          <p:nvPr>
            <p:ph type="title"/>
          </p:nvPr>
        </p:nvSpPr>
        <p:spPr/>
        <p:txBody>
          <a:bodyPr/>
          <a:lstStyle/>
          <a:p>
            <a:r>
              <a:rPr lang="fi-FI" altLang="fi-FI" smtClean="0"/>
              <a:t>TILASTOINTI JA TULOSPALVELU (TiTu)</a:t>
            </a:r>
          </a:p>
        </p:txBody>
      </p:sp>
      <p:sp>
        <p:nvSpPr>
          <p:cNvPr id="3" name="Sisällön paikkamerkki 2"/>
          <p:cNvSpPr>
            <a:spLocks noGrp="1"/>
          </p:cNvSpPr>
          <p:nvPr>
            <p:ph idx="1"/>
          </p:nvPr>
        </p:nvSpPr>
        <p:spPr>
          <a:xfrm>
            <a:off x="776536" y="1196752"/>
            <a:ext cx="8784976" cy="4229422"/>
          </a:xfrm>
        </p:spPr>
        <p:txBody>
          <a:bodyPr/>
          <a:lstStyle/>
          <a:p>
            <a:pPr marL="0" indent="0">
              <a:buFontTx/>
              <a:buNone/>
            </a:pPr>
            <a:r>
              <a:rPr lang="fi-FI" sz="1200" b="1" dirty="0" smtClean="0"/>
              <a:t>Jos </a:t>
            </a:r>
            <a:r>
              <a:rPr lang="fi-FI" sz="1200" b="1" dirty="0"/>
              <a:t>ottelun aikana tarvitsee muuttaa pelaajakokoonpanoa Palvelusivustolla, niin tallenna muutokset siellä ottelukokoonpanoon ja päivitä </a:t>
            </a:r>
            <a:r>
              <a:rPr lang="fi-FI" sz="1200" b="1" dirty="0" err="1"/>
              <a:t>TiTu</a:t>
            </a:r>
            <a:r>
              <a:rPr lang="fi-FI" sz="1200" b="1" dirty="0"/>
              <a:t> painamalla ”Päivitä kokoonpanot”. Tarkasta, että on päivittynyt ennen kuin jatkat tilastointia.</a:t>
            </a:r>
            <a:endParaRPr lang="fi-FI" sz="1200" dirty="0"/>
          </a:p>
          <a:p>
            <a:pPr marL="0" indent="0">
              <a:buFontTx/>
              <a:buNone/>
            </a:pPr>
            <a:endParaRPr lang="fi-FI" altLang="fi-FI" sz="1200" dirty="0" smtClean="0"/>
          </a:p>
        </p:txBody>
      </p:sp>
      <p:sp>
        <p:nvSpPr>
          <p:cNvPr id="27652"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1CEE5022-6D3E-44FE-8D3E-823A4B8CE14B}"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7653"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7654"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029C6A3C-B281-4092-A19C-0570B9824EC8}" type="slidenum">
              <a:rPr lang="fi-FI" altLang="fi-FI" sz="1000" smtClean="0">
                <a:solidFill>
                  <a:srgbClr val="0066CC"/>
                </a:solidFill>
              </a:rPr>
              <a:pPr>
                <a:spcBef>
                  <a:spcPct val="0"/>
                </a:spcBef>
                <a:buFontTx/>
                <a:buNone/>
              </a:pPr>
              <a:t>43</a:t>
            </a:fld>
            <a:endParaRPr lang="fi-FI" altLang="fi-FI" sz="1000" smtClean="0">
              <a:solidFill>
                <a:srgbClr val="0066CC"/>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824" y="1772816"/>
            <a:ext cx="5976664" cy="348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uora nuoliyhdysviiva 7"/>
          <p:cNvCxnSpPr>
            <a:cxnSpLocks noChangeShapeType="1"/>
          </p:cNvCxnSpPr>
          <p:nvPr/>
        </p:nvCxnSpPr>
        <p:spPr bwMode="auto">
          <a:xfrm>
            <a:off x="5169024" y="1628800"/>
            <a:ext cx="3096344" cy="3096344"/>
          </a:xfrm>
          <a:prstGeom prst="straightConnector1">
            <a:avLst/>
          </a:prstGeom>
          <a:noFill/>
          <a:ln w="15875"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tsikko 1"/>
          <p:cNvSpPr>
            <a:spLocks noGrp="1"/>
          </p:cNvSpPr>
          <p:nvPr>
            <p:ph type="title"/>
          </p:nvPr>
        </p:nvSpPr>
        <p:spPr/>
        <p:txBody>
          <a:bodyPr/>
          <a:lstStyle/>
          <a:p>
            <a:r>
              <a:rPr lang="fi-FI" altLang="fi-FI" smtClean="0"/>
              <a:t>TILASTOINTI JA TULOSPALVELU (TiTu)</a:t>
            </a:r>
          </a:p>
        </p:txBody>
      </p:sp>
      <p:sp>
        <p:nvSpPr>
          <p:cNvPr id="3" name="Sisällön paikkamerkki 2"/>
          <p:cNvSpPr>
            <a:spLocks noGrp="1"/>
          </p:cNvSpPr>
          <p:nvPr>
            <p:ph idx="1"/>
          </p:nvPr>
        </p:nvSpPr>
        <p:spPr>
          <a:xfrm>
            <a:off x="742950" y="1125538"/>
            <a:ext cx="8420100" cy="4589462"/>
          </a:xfrm>
        </p:spPr>
        <p:txBody>
          <a:bodyPr/>
          <a:lstStyle/>
          <a:p>
            <a:pPr marL="0" indent="0">
              <a:buFontTx/>
              <a:buNone/>
            </a:pPr>
            <a:r>
              <a:rPr lang="fi-FI" altLang="fi-FI" sz="1200" dirty="0" smtClean="0"/>
              <a:t>  </a:t>
            </a:r>
          </a:p>
          <a:p>
            <a:pPr marL="0" indent="0">
              <a:buFontTx/>
              <a:buNone/>
            </a:pPr>
            <a:r>
              <a:rPr lang="fi-FI" altLang="fi-FI" sz="1200" u="sng" dirty="0" smtClean="0"/>
              <a:t>Ottelun ratketessa normaalilla peliajalla:  </a:t>
            </a:r>
          </a:p>
          <a:p>
            <a:pPr marL="0" indent="0">
              <a:buFontTx/>
              <a:buNone/>
            </a:pPr>
            <a:r>
              <a:rPr lang="fi-FI" altLang="fi-FI" sz="1200" dirty="0" smtClean="0"/>
              <a:t>TARKISTA LOPPUTULOS</a:t>
            </a:r>
          </a:p>
          <a:p>
            <a:pPr marL="0" indent="0">
              <a:buFontTx/>
              <a:buNone/>
            </a:pPr>
            <a:r>
              <a:rPr lang="fi-FI" altLang="fi-FI" sz="1200" dirty="0" smtClean="0"/>
              <a:t>Paina ”Lopeta erä”</a:t>
            </a:r>
          </a:p>
          <a:p>
            <a:pPr marL="0" indent="0">
              <a:buFontTx/>
              <a:buNone/>
            </a:pPr>
            <a:r>
              <a:rPr lang="fi-FI" altLang="fi-FI" sz="1200" dirty="0" smtClean="0"/>
              <a:t>Torjunnat eivät tule automaattisesti </a:t>
            </a:r>
          </a:p>
          <a:p>
            <a:pPr marL="0" indent="0">
              <a:buFontTx/>
              <a:buNone/>
            </a:pPr>
            <a:r>
              <a:rPr lang="fi-FI" altLang="fi-FI" sz="1200" dirty="0" smtClean="0"/>
              <a:t>Jos joudut odottamaan tallenna nollat molemmille </a:t>
            </a:r>
          </a:p>
          <a:p>
            <a:pPr marL="0" indent="0">
              <a:buFontTx/>
              <a:buNone/>
            </a:pPr>
            <a:r>
              <a:rPr lang="fi-FI" altLang="fi-FI" sz="1200" dirty="0" smtClean="0"/>
              <a:t>Tarkasta että lopputulos on oikein </a:t>
            </a:r>
          </a:p>
          <a:p>
            <a:pPr marL="0" indent="0">
              <a:buFontTx/>
              <a:buNone/>
            </a:pPr>
            <a:r>
              <a:rPr lang="fi-FI" altLang="fi-FI" sz="1200" dirty="0" smtClean="0"/>
              <a:t>Paina ”Tallenna lopputulos”</a:t>
            </a:r>
          </a:p>
          <a:p>
            <a:pPr marL="0" indent="0">
              <a:buFontTx/>
              <a:buNone/>
            </a:pPr>
            <a:r>
              <a:rPr lang="fi-FI" altLang="fi-FI" sz="1200" dirty="0" smtClean="0"/>
              <a:t>Syötä maalivahtien torjunnat ne saatuasi </a:t>
            </a:r>
          </a:p>
          <a:p>
            <a:pPr marL="0" indent="0">
              <a:buFontTx/>
              <a:buNone/>
            </a:pPr>
            <a:r>
              <a:rPr lang="fi-FI" altLang="fi-FI" sz="1200" dirty="0" smtClean="0"/>
              <a:t>Jos saat torjunnat heti, tallenna ne ensin ja sitten paina ”Tallenna lopputulos”</a:t>
            </a:r>
          </a:p>
          <a:p>
            <a:pPr marL="0" indent="0">
              <a:buFontTx/>
              <a:buNone/>
            </a:pPr>
            <a:r>
              <a:rPr lang="fi-FI" altLang="fi-FI" sz="1200" dirty="0" smtClean="0"/>
              <a:t>Tarkista ettei torjunnat ole merkitty 0 -maalivahdille (tyhjä maali) </a:t>
            </a:r>
          </a:p>
          <a:p>
            <a:pPr marL="0" indent="0">
              <a:buFontTx/>
              <a:buNone/>
            </a:pPr>
            <a:endParaRPr lang="fi-FI" altLang="fi-FI" sz="1200" dirty="0" smtClean="0"/>
          </a:p>
          <a:p>
            <a:pPr marL="0" indent="0">
              <a:buFontTx/>
              <a:buNone/>
            </a:pPr>
            <a:endParaRPr lang="fi-FI" altLang="fi-FI" sz="1200" dirty="0" smtClean="0"/>
          </a:p>
          <a:p>
            <a:pPr marL="0" indent="0">
              <a:buFontTx/>
              <a:buNone/>
            </a:pPr>
            <a:r>
              <a:rPr lang="fi-FI" altLang="fi-FI" sz="1200" u="sng" dirty="0" smtClean="0"/>
              <a:t>Ottelun ollessa ajassa 60:00 tasan jatkoaika –otteluissa</a:t>
            </a:r>
            <a:r>
              <a:rPr lang="fi-FI" altLang="fi-FI" sz="1200" dirty="0" smtClean="0"/>
              <a:t> </a:t>
            </a:r>
          </a:p>
          <a:p>
            <a:pPr marL="0" indent="0">
              <a:buFontTx/>
              <a:buNone/>
            </a:pPr>
            <a:r>
              <a:rPr lang="fi-FI" altLang="fi-FI" sz="1200" dirty="0" smtClean="0"/>
              <a:t>Lopeta erä ja tallenna 3. erän torjunnat</a:t>
            </a:r>
          </a:p>
          <a:p>
            <a:pPr marL="0" indent="0">
              <a:buFontTx/>
              <a:buNone/>
            </a:pPr>
            <a:r>
              <a:rPr lang="fi-FI" altLang="fi-FI" sz="1200" dirty="0" smtClean="0"/>
              <a:t>Jatkoajan alkaessa tarkista maalivahdit ja aloita jatkoaika </a:t>
            </a:r>
          </a:p>
          <a:p>
            <a:pPr marL="0" indent="0">
              <a:buFontTx/>
              <a:buNone/>
            </a:pPr>
            <a:r>
              <a:rPr lang="fi-FI" altLang="fi-FI" sz="1200" dirty="0" smtClean="0"/>
              <a:t>Jos tulee jatkoaikamaali tallenna maali normaalisti. Paina ”Lopeta erä”, tallenna torjunnat ja Tallenna lopputulos” </a:t>
            </a:r>
          </a:p>
          <a:p>
            <a:pPr marL="0" indent="0">
              <a:buFontTx/>
              <a:buNone/>
            </a:pPr>
            <a:r>
              <a:rPr lang="fi-FI" altLang="fi-FI" sz="1200" dirty="0" smtClean="0"/>
              <a:t>kun torjunnat saa heti. Jos kestää: lopputulos tallennetaan ensin ja torjunnat myöhemmin </a:t>
            </a:r>
          </a:p>
        </p:txBody>
      </p:sp>
      <p:sp>
        <p:nvSpPr>
          <p:cNvPr id="27652"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1CEE5022-6D3E-44FE-8D3E-823A4B8CE14B}"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7653"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7654"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029C6A3C-B281-4092-A19C-0570B9824EC8}" type="slidenum">
              <a:rPr lang="fi-FI" altLang="fi-FI" sz="1000" smtClean="0">
                <a:solidFill>
                  <a:srgbClr val="0066CC"/>
                </a:solidFill>
              </a:rPr>
              <a:pPr>
                <a:spcBef>
                  <a:spcPct val="0"/>
                </a:spcBef>
                <a:buFontTx/>
                <a:buNone/>
              </a:pPr>
              <a:t>44</a:t>
            </a:fld>
            <a:endParaRPr lang="fi-FI" altLang="fi-FI" sz="1000" smtClean="0">
              <a:solidFill>
                <a:srgbClr val="0066CC"/>
              </a:solidFill>
            </a:endParaRPr>
          </a:p>
        </p:txBody>
      </p:sp>
    </p:spTree>
    <p:extLst>
      <p:ext uri="{BB962C8B-B14F-4D97-AF65-F5344CB8AC3E}">
        <p14:creationId xmlns:p14="http://schemas.microsoft.com/office/powerpoint/2010/main" val="3700472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 calcmode="lin" valueType="num">
                                      <p:cBhvr additive="base">
                                        <p:cTn id="6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anim calcmode="lin" valueType="num">
                                      <p:cBhvr additive="base">
                                        <p:cTn id="7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16" end="16"/>
                                            </p:txEl>
                                          </p:spTgt>
                                        </p:tgtEl>
                                        <p:attrNameLst>
                                          <p:attrName>style.visibility</p:attrName>
                                        </p:attrNameLst>
                                      </p:cBhvr>
                                      <p:to>
                                        <p:strVal val="visible"/>
                                      </p:to>
                                    </p:set>
                                    <p:anim calcmode="lin" valueType="num">
                                      <p:cBhvr additive="base">
                                        <p:cTn id="7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
                                            <p:txEl>
                                              <p:pRg st="17" end="17"/>
                                            </p:txEl>
                                          </p:spTgt>
                                        </p:tgtEl>
                                        <p:attrNameLst>
                                          <p:attrName>style.visibility</p:attrName>
                                        </p:attrNameLst>
                                      </p:cBhvr>
                                      <p:to>
                                        <p:strVal val="visible"/>
                                      </p:to>
                                    </p:set>
                                    <p:anim calcmode="lin" valueType="num">
                                      <p:cBhvr additive="base">
                                        <p:cTn id="81"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1"/>
          <p:cNvSpPr>
            <a:spLocks noGrp="1"/>
          </p:cNvSpPr>
          <p:nvPr>
            <p:ph type="title"/>
          </p:nvPr>
        </p:nvSpPr>
        <p:spPr/>
        <p:txBody>
          <a:bodyPr/>
          <a:lstStyle/>
          <a:p>
            <a:r>
              <a:rPr lang="fi-FI" altLang="fi-FI" smtClean="0"/>
              <a:t>TILASTOINTI JA TULOSPALVELU (TiTu)</a:t>
            </a:r>
          </a:p>
        </p:txBody>
      </p:sp>
      <p:sp>
        <p:nvSpPr>
          <p:cNvPr id="28676"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31A11A4E-B5D1-48F5-8FA9-7CE9B2D7DFFB}"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8677"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8678"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9B31FD9-A7DA-4588-839F-1C894B34CB64}" type="slidenum">
              <a:rPr lang="fi-FI" altLang="fi-FI" sz="1000" smtClean="0">
                <a:solidFill>
                  <a:srgbClr val="0066CC"/>
                </a:solidFill>
              </a:rPr>
              <a:pPr>
                <a:spcBef>
                  <a:spcPct val="0"/>
                </a:spcBef>
                <a:buFontTx/>
                <a:buNone/>
              </a:pPr>
              <a:t>45</a:t>
            </a:fld>
            <a:endParaRPr lang="fi-FI" altLang="fi-FI" sz="1000" smtClean="0">
              <a:solidFill>
                <a:srgbClr val="0066CC"/>
              </a:solidFill>
            </a:endParaRPr>
          </a:p>
        </p:txBody>
      </p:sp>
      <p:pic>
        <p:nvPicPr>
          <p:cNvPr id="28679" name="Picture 7" descr="C:\Users\Acer\Documents\screenshots\49screen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36" y="980728"/>
            <a:ext cx="7128793" cy="46550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1"/>
          <p:cNvSpPr>
            <a:spLocks noGrp="1"/>
          </p:cNvSpPr>
          <p:nvPr>
            <p:ph type="title"/>
          </p:nvPr>
        </p:nvSpPr>
        <p:spPr/>
        <p:txBody>
          <a:bodyPr/>
          <a:lstStyle/>
          <a:p>
            <a:r>
              <a:rPr lang="fi-FI" altLang="fi-FI" smtClean="0"/>
              <a:t>TILASTOINTI JA TULOSPALVELU (TiTu)</a:t>
            </a:r>
          </a:p>
        </p:txBody>
      </p:sp>
      <p:sp>
        <p:nvSpPr>
          <p:cNvPr id="28676"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31A11A4E-B5D1-48F5-8FA9-7CE9B2D7DFFB}"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8677"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8678"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9B31FD9-A7DA-4588-839F-1C894B34CB64}" type="slidenum">
              <a:rPr lang="fi-FI" altLang="fi-FI" sz="1000" smtClean="0">
                <a:solidFill>
                  <a:srgbClr val="0066CC"/>
                </a:solidFill>
              </a:rPr>
              <a:pPr>
                <a:spcBef>
                  <a:spcPct val="0"/>
                </a:spcBef>
                <a:buFontTx/>
                <a:buNone/>
              </a:pPr>
              <a:t>46</a:t>
            </a:fld>
            <a:endParaRPr lang="fi-FI" altLang="fi-FI" sz="1000" smtClean="0">
              <a:solidFill>
                <a:srgbClr val="0066CC"/>
              </a:solidFill>
            </a:endParaRPr>
          </a:p>
        </p:txBody>
      </p:sp>
      <p:pic>
        <p:nvPicPr>
          <p:cNvPr id="53250" name="Picture 2" descr="C:\Users\Acer\Documents\screenshots\51screen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43" y="1124744"/>
            <a:ext cx="6188491"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9216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1"/>
          <p:cNvSpPr>
            <a:spLocks noGrp="1"/>
          </p:cNvSpPr>
          <p:nvPr>
            <p:ph type="title"/>
          </p:nvPr>
        </p:nvSpPr>
        <p:spPr/>
        <p:txBody>
          <a:bodyPr/>
          <a:lstStyle/>
          <a:p>
            <a:r>
              <a:rPr lang="fi-FI" altLang="fi-FI" smtClean="0"/>
              <a:t>TILASTOINTI JA TULOSPALVELU (TiTu)</a:t>
            </a:r>
          </a:p>
        </p:txBody>
      </p:sp>
      <p:sp>
        <p:nvSpPr>
          <p:cNvPr id="28676"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31A11A4E-B5D1-48F5-8FA9-7CE9B2D7DFFB}"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8677"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8678"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9B31FD9-A7DA-4588-839F-1C894B34CB64}" type="slidenum">
              <a:rPr lang="fi-FI" altLang="fi-FI" sz="1000" smtClean="0">
                <a:solidFill>
                  <a:srgbClr val="0066CC"/>
                </a:solidFill>
              </a:rPr>
              <a:pPr>
                <a:spcBef>
                  <a:spcPct val="0"/>
                </a:spcBef>
                <a:buFontTx/>
                <a:buNone/>
              </a:pPr>
              <a:t>47</a:t>
            </a:fld>
            <a:endParaRPr lang="fi-FI" altLang="fi-FI" sz="1000" smtClean="0">
              <a:solidFill>
                <a:srgbClr val="0066CC"/>
              </a:solidFill>
            </a:endParaRPr>
          </a:p>
        </p:txBody>
      </p:sp>
      <p:pic>
        <p:nvPicPr>
          <p:cNvPr id="54274" name="Picture 2" descr="C:\Users\Acer\Documents\screenshots\52screen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36" y="980728"/>
            <a:ext cx="7613378"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7103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1"/>
          <p:cNvSpPr>
            <a:spLocks noGrp="1"/>
          </p:cNvSpPr>
          <p:nvPr>
            <p:ph type="title"/>
          </p:nvPr>
        </p:nvSpPr>
        <p:spPr/>
        <p:txBody>
          <a:bodyPr/>
          <a:lstStyle/>
          <a:p>
            <a:r>
              <a:rPr lang="fi-FI" altLang="fi-FI" smtClean="0"/>
              <a:t>TILASTOINTI JA TULOSPALVELU (TiTu)</a:t>
            </a:r>
          </a:p>
        </p:txBody>
      </p:sp>
      <p:sp>
        <p:nvSpPr>
          <p:cNvPr id="28676"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31A11A4E-B5D1-48F5-8FA9-7CE9B2D7DFFB}"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8677"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8678"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9B31FD9-A7DA-4588-839F-1C894B34CB64}" type="slidenum">
              <a:rPr lang="fi-FI" altLang="fi-FI" sz="1000" smtClean="0">
                <a:solidFill>
                  <a:srgbClr val="0066CC"/>
                </a:solidFill>
              </a:rPr>
              <a:pPr>
                <a:spcBef>
                  <a:spcPct val="0"/>
                </a:spcBef>
                <a:buFontTx/>
                <a:buNone/>
              </a:pPr>
              <a:t>48</a:t>
            </a:fld>
            <a:endParaRPr lang="fi-FI" altLang="fi-FI" sz="1000" smtClean="0">
              <a:solidFill>
                <a:srgbClr val="0066CC"/>
              </a:solidFill>
            </a:endParaRPr>
          </a:p>
        </p:txBody>
      </p:sp>
      <p:pic>
        <p:nvPicPr>
          <p:cNvPr id="55298" name="Picture 2" descr="C:\Users\Acer\Documents\screenshots\53screen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36" y="942621"/>
            <a:ext cx="6071249" cy="471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8784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1"/>
          <p:cNvSpPr>
            <a:spLocks noGrp="1"/>
          </p:cNvSpPr>
          <p:nvPr>
            <p:ph type="title"/>
          </p:nvPr>
        </p:nvSpPr>
        <p:spPr/>
        <p:txBody>
          <a:bodyPr/>
          <a:lstStyle/>
          <a:p>
            <a:r>
              <a:rPr lang="fi-FI" altLang="fi-FI" smtClean="0"/>
              <a:t>TILASTOINTI JA TULOSPALVELU (TiTu)</a:t>
            </a:r>
          </a:p>
        </p:txBody>
      </p:sp>
      <p:sp>
        <p:nvSpPr>
          <p:cNvPr id="28676"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31A11A4E-B5D1-48F5-8FA9-7CE9B2D7DFFB}"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8677"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8678"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9B31FD9-A7DA-4588-839F-1C894B34CB64}" type="slidenum">
              <a:rPr lang="fi-FI" altLang="fi-FI" sz="1000" smtClean="0">
                <a:solidFill>
                  <a:srgbClr val="0066CC"/>
                </a:solidFill>
              </a:rPr>
              <a:pPr>
                <a:spcBef>
                  <a:spcPct val="0"/>
                </a:spcBef>
                <a:buFontTx/>
                <a:buNone/>
              </a:pPr>
              <a:t>49</a:t>
            </a:fld>
            <a:endParaRPr lang="fi-FI" altLang="fi-FI" sz="1000" smtClean="0">
              <a:solidFill>
                <a:srgbClr val="0066CC"/>
              </a:solidFill>
            </a:endParaRPr>
          </a:p>
        </p:txBody>
      </p:sp>
      <p:pic>
        <p:nvPicPr>
          <p:cNvPr id="56322" name="Picture 2" descr="C:\Users\Acer\Documents\screenshots\54screen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1112" y="1340768"/>
            <a:ext cx="3456383" cy="1082948"/>
          </a:xfrm>
          <a:prstGeom prst="rect">
            <a:avLst/>
          </a:prstGeom>
          <a:noFill/>
          <a:extLst>
            <a:ext uri="{909E8E84-426E-40DD-AFC4-6F175D3DCCD1}">
              <a14:hiddenFill xmlns:a14="http://schemas.microsoft.com/office/drawing/2010/main">
                <a:solidFill>
                  <a:srgbClr val="FFFFFF"/>
                </a:solidFill>
              </a14:hiddenFill>
            </a:ext>
          </a:extLst>
        </p:spPr>
      </p:pic>
      <p:pic>
        <p:nvPicPr>
          <p:cNvPr id="56323" name="Picture 3" descr="C:\Users\Acer\Documents\screenshots\55screen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08" y="1124744"/>
            <a:ext cx="580405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744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3294AC69-A767-473E-B2BF-9DC1779A7D5E}"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5123"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5124"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D2C8A2AA-7A5D-48AE-A453-3D1C9A3C98AC}" type="slidenum">
              <a:rPr lang="fi-FI" altLang="fi-FI" sz="1000" smtClean="0">
                <a:solidFill>
                  <a:srgbClr val="0066CC"/>
                </a:solidFill>
              </a:rPr>
              <a:pPr>
                <a:spcBef>
                  <a:spcPct val="0"/>
                </a:spcBef>
                <a:buFontTx/>
                <a:buNone/>
              </a:pPr>
              <a:t>5</a:t>
            </a:fld>
            <a:endParaRPr lang="fi-FI" altLang="fi-FI" sz="1000" smtClean="0">
              <a:solidFill>
                <a:srgbClr val="0066CC"/>
              </a:solidFill>
            </a:endParaRPr>
          </a:p>
        </p:txBody>
      </p:sp>
      <p:sp>
        <p:nvSpPr>
          <p:cNvPr id="5125" name="Rectangle 2"/>
          <p:cNvSpPr>
            <a:spLocks noGrp="1" noChangeArrowheads="1"/>
          </p:cNvSpPr>
          <p:nvPr>
            <p:ph type="title"/>
          </p:nvPr>
        </p:nvSpPr>
        <p:spPr/>
        <p:txBody>
          <a:bodyPr/>
          <a:lstStyle/>
          <a:p>
            <a:pPr eaLnBrk="1" hangingPunct="1"/>
            <a:r>
              <a:rPr lang="fi-FI" altLang="fi-FI" dirty="0" smtClean="0"/>
              <a:t>JOUKKUESIVUSTO/ joukkueen käyttäjäprofiili</a:t>
            </a:r>
          </a:p>
        </p:txBody>
      </p:sp>
      <p:sp>
        <p:nvSpPr>
          <p:cNvPr id="5126" name="Rectangle 3"/>
          <p:cNvSpPr>
            <a:spLocks noGrp="1" noChangeArrowheads="1"/>
          </p:cNvSpPr>
          <p:nvPr>
            <p:ph type="body" idx="1"/>
          </p:nvPr>
        </p:nvSpPr>
        <p:spPr>
          <a:xfrm>
            <a:off x="652669" y="1196752"/>
            <a:ext cx="5740491" cy="4114800"/>
          </a:xfrm>
        </p:spPr>
        <p:txBody>
          <a:bodyPr/>
          <a:lstStyle/>
          <a:p>
            <a:pPr eaLnBrk="1" hangingPunct="1"/>
            <a:r>
              <a:rPr lang="fi-FI" altLang="fi-FI" dirty="0" smtClean="0"/>
              <a:t>Kirjaudu joukkuetunnuksilla Palvelusivustolle </a:t>
            </a:r>
            <a:r>
              <a:rPr lang="fi-FI" altLang="fi-FI" dirty="0" smtClean="0">
                <a:hlinkClick r:id="rId3"/>
              </a:rPr>
              <a:t>http://www.finhockey.fi/palvelut/palvelusivusto/</a:t>
            </a:r>
            <a:endParaRPr lang="fi-FI" altLang="fi-FI" dirty="0" smtClean="0"/>
          </a:p>
        </p:txBody>
      </p:sp>
      <p:sp>
        <p:nvSpPr>
          <p:cNvPr id="2" name="Tekstiruutu 1"/>
          <p:cNvSpPr txBox="1"/>
          <p:nvPr/>
        </p:nvSpPr>
        <p:spPr>
          <a:xfrm>
            <a:off x="6801896" y="2661457"/>
            <a:ext cx="2376264" cy="2246769"/>
          </a:xfrm>
          <a:prstGeom prst="rect">
            <a:avLst/>
          </a:prstGeom>
          <a:noFill/>
        </p:spPr>
        <p:txBody>
          <a:bodyPr wrap="square" rtlCol="0">
            <a:spAutoFit/>
          </a:bodyPr>
          <a:lstStyle/>
          <a:p>
            <a:endParaRPr lang="fi-FI" sz="1400" dirty="0"/>
          </a:p>
          <a:p>
            <a:endParaRPr lang="fi-FI" sz="1400" dirty="0"/>
          </a:p>
          <a:p>
            <a:r>
              <a:rPr lang="fi-FI" sz="1400" dirty="0" smtClean="0"/>
              <a:t>Vaihda salasana 1. kerralla</a:t>
            </a:r>
          </a:p>
          <a:p>
            <a:endParaRPr lang="fi-FI" sz="1400" dirty="0"/>
          </a:p>
          <a:p>
            <a:r>
              <a:rPr lang="fi-FI" sz="1400" dirty="0" smtClean="0"/>
              <a:t>Anna ”joukkueen” sähköpostiosoite ja vahvista se</a:t>
            </a:r>
          </a:p>
          <a:p>
            <a:endParaRPr lang="fi-FI" sz="1400" dirty="0"/>
          </a:p>
          <a:p>
            <a:r>
              <a:rPr lang="fi-FI" sz="1400" dirty="0" smtClean="0"/>
              <a:t>Paina Lähetä</a:t>
            </a:r>
          </a:p>
          <a:p>
            <a:endParaRPr lang="fi-FI" sz="1400" dirty="0"/>
          </a:p>
        </p:txBody>
      </p:sp>
      <p:sp>
        <p:nvSpPr>
          <p:cNvPr id="3" name="Suorakulmio 2"/>
          <p:cNvSpPr/>
          <p:nvPr/>
        </p:nvSpPr>
        <p:spPr bwMode="auto">
          <a:xfrm>
            <a:off x="3080792" y="2152601"/>
            <a:ext cx="2520280" cy="772343"/>
          </a:xfrm>
          <a:prstGeom prst="rect">
            <a:avLst/>
          </a:prstGeom>
          <a:noFill/>
          <a:ln w="9525">
            <a:noFill/>
            <a:miter lim="800000"/>
            <a:headEnd/>
            <a:tailEnd/>
          </a:ln>
        </p:spPr>
        <p:txBody>
          <a:bodyPr wrap="none" rtlCol="0" anchor="ctr">
            <a:spAutoFit/>
          </a:bodyPr>
          <a:lstStyle/>
          <a:p>
            <a:pPr algn="ctr"/>
            <a:endParaRPr lang="fi-FI" b="1" dirty="0"/>
          </a:p>
        </p:txBody>
      </p:sp>
      <p:pic>
        <p:nvPicPr>
          <p:cNvPr id="2051" name="Picture 3" descr="C:\Users\Acer\Documents\screenshots\43screen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28" y="1844824"/>
            <a:ext cx="5832648" cy="3855479"/>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uora nuoliyhdysviiva 22"/>
          <p:cNvCxnSpPr/>
          <p:nvPr/>
        </p:nvCxnSpPr>
        <p:spPr bwMode="auto">
          <a:xfrm flipH="1">
            <a:off x="5103578" y="3284984"/>
            <a:ext cx="1698318" cy="386174"/>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26" name="Suora nuoliyhdysviiva 25"/>
          <p:cNvCxnSpPr/>
          <p:nvPr/>
        </p:nvCxnSpPr>
        <p:spPr bwMode="auto">
          <a:xfrm flipH="1">
            <a:off x="5241032" y="3933056"/>
            <a:ext cx="1560864" cy="216024"/>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21" name="Suora nuoliyhdysviiva 20"/>
          <p:cNvCxnSpPr/>
          <p:nvPr/>
        </p:nvCxnSpPr>
        <p:spPr bwMode="auto">
          <a:xfrm flipH="1">
            <a:off x="5241032" y="3933056"/>
            <a:ext cx="1560864" cy="504056"/>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5" name="Suora nuoliyhdysviiva 4"/>
          <p:cNvCxnSpPr/>
          <p:nvPr/>
        </p:nvCxnSpPr>
        <p:spPr bwMode="auto">
          <a:xfrm flipH="1">
            <a:off x="3008784" y="4581128"/>
            <a:ext cx="3686782" cy="36004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83111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arn(inVertical)">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down)">
                                      <p:cBhvr>
                                        <p:cTn id="20" dur="500"/>
                                        <p:tgtEl>
                                          <p:spTgt spid="2">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par>
                                <p:cTn id="24" presetID="16" presetClass="entr" presetSubtype="21"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down)">
                                      <p:cBhvr>
                                        <p:cTn id="31" dur="500"/>
                                        <p:tgtEl>
                                          <p:spTgt spid="2">
                                            <p:txEl>
                                              <p:pRg st="6" end="6"/>
                                            </p:txEl>
                                          </p:spTgt>
                                        </p:tgtEl>
                                      </p:cBhvr>
                                    </p:animEffect>
                                  </p:childTnLst>
                                </p:cTn>
                              </p:par>
                            </p:childTnLst>
                          </p:cTn>
                        </p:par>
                        <p:par>
                          <p:cTn id="32" fill="hold">
                            <p:stCondLst>
                              <p:cond delay="500"/>
                            </p:stCondLst>
                            <p:childTnLst>
                              <p:par>
                                <p:cTn id="33" presetID="16" presetClass="entr" presetSubtype="21"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1"/>
          <p:cNvSpPr>
            <a:spLocks noGrp="1"/>
          </p:cNvSpPr>
          <p:nvPr>
            <p:ph type="title"/>
          </p:nvPr>
        </p:nvSpPr>
        <p:spPr/>
        <p:txBody>
          <a:bodyPr/>
          <a:lstStyle/>
          <a:p>
            <a:r>
              <a:rPr lang="fi-FI" altLang="fi-FI" smtClean="0"/>
              <a:t>TILASTOINTI JA TULOSPALVELU (TiTu)</a:t>
            </a:r>
          </a:p>
        </p:txBody>
      </p:sp>
      <p:sp>
        <p:nvSpPr>
          <p:cNvPr id="28676"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31A11A4E-B5D1-48F5-8FA9-7CE9B2D7DFFB}"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8677"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8678"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9B31FD9-A7DA-4588-839F-1C894B34CB64}" type="slidenum">
              <a:rPr lang="fi-FI" altLang="fi-FI" sz="1000" smtClean="0">
                <a:solidFill>
                  <a:srgbClr val="0066CC"/>
                </a:solidFill>
              </a:rPr>
              <a:pPr>
                <a:spcBef>
                  <a:spcPct val="0"/>
                </a:spcBef>
                <a:buFontTx/>
                <a:buNone/>
              </a:pPr>
              <a:t>50</a:t>
            </a:fld>
            <a:endParaRPr lang="fi-FI" altLang="fi-FI" sz="1000" smtClean="0">
              <a:solidFill>
                <a:srgbClr val="0066CC"/>
              </a:solidFill>
            </a:endParaRPr>
          </a:p>
        </p:txBody>
      </p:sp>
      <p:pic>
        <p:nvPicPr>
          <p:cNvPr id="58370" name="Picture 2" descr="C:\Users\Acer\Documents\screenshots\56screen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37" y="980729"/>
            <a:ext cx="6432532" cy="2160239"/>
          </a:xfrm>
          <a:prstGeom prst="rect">
            <a:avLst/>
          </a:prstGeom>
          <a:noFill/>
          <a:extLst>
            <a:ext uri="{909E8E84-426E-40DD-AFC4-6F175D3DCCD1}">
              <a14:hiddenFill xmlns:a14="http://schemas.microsoft.com/office/drawing/2010/main">
                <a:solidFill>
                  <a:srgbClr val="FFFFFF"/>
                </a:solidFill>
              </a14:hiddenFill>
            </a:ext>
          </a:extLst>
        </p:spPr>
      </p:pic>
      <p:pic>
        <p:nvPicPr>
          <p:cNvPr id="58371" name="Picture 3" descr="C:\Users\Acer\Documents\screenshots\57screen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365" y="3140968"/>
            <a:ext cx="6336704" cy="2397463"/>
          </a:xfrm>
          <a:prstGeom prst="rect">
            <a:avLst/>
          </a:prstGeom>
          <a:noFill/>
          <a:extLst>
            <a:ext uri="{909E8E84-426E-40DD-AFC4-6F175D3DCCD1}">
              <a14:hiddenFill xmlns:a14="http://schemas.microsoft.com/office/drawing/2010/main">
                <a:solidFill>
                  <a:srgbClr val="FFFFFF"/>
                </a:solidFill>
              </a14:hiddenFill>
            </a:ext>
          </a:extLst>
        </p:spPr>
      </p:pic>
      <p:sp>
        <p:nvSpPr>
          <p:cNvPr id="2" name="Suorakulmio 1"/>
          <p:cNvSpPr/>
          <p:nvPr/>
        </p:nvSpPr>
        <p:spPr bwMode="auto">
          <a:xfrm>
            <a:off x="2648744" y="3955791"/>
            <a:ext cx="1584176" cy="21602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119994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barn(inVertical)">
                                      <p:cBhvr>
                                        <p:cTn id="7" dur="500"/>
                                        <p:tgtEl>
                                          <p:spTgt spid="583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8371"/>
                                        </p:tgtEl>
                                        <p:attrNameLst>
                                          <p:attrName>style.visibility</p:attrName>
                                        </p:attrNameLst>
                                      </p:cBhvr>
                                      <p:to>
                                        <p:strVal val="visible"/>
                                      </p:to>
                                    </p:set>
                                    <p:animEffect transition="in" filter="barn(inVertical)">
                                      <p:cBhvr>
                                        <p:cTn id="12" dur="5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1"/>
          <p:cNvSpPr>
            <a:spLocks noGrp="1"/>
          </p:cNvSpPr>
          <p:nvPr>
            <p:ph type="title"/>
          </p:nvPr>
        </p:nvSpPr>
        <p:spPr/>
        <p:txBody>
          <a:bodyPr/>
          <a:lstStyle/>
          <a:p>
            <a:r>
              <a:rPr lang="fi-FI" altLang="fi-FI" dirty="0" smtClean="0"/>
              <a:t>TILASTOINTI JA TULOSPALVELU (</a:t>
            </a:r>
            <a:r>
              <a:rPr lang="fi-FI" altLang="fi-FI" dirty="0" err="1" smtClean="0"/>
              <a:t>TiTu</a:t>
            </a:r>
            <a:r>
              <a:rPr lang="fi-FI" altLang="fi-FI" dirty="0" smtClean="0"/>
              <a:t>)</a:t>
            </a:r>
          </a:p>
        </p:txBody>
      </p:sp>
      <p:sp>
        <p:nvSpPr>
          <p:cNvPr id="28676"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31A11A4E-B5D1-48F5-8FA9-7CE9B2D7DFFB}"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8677"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8678"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9B31FD9-A7DA-4588-839F-1C894B34CB64}" type="slidenum">
              <a:rPr lang="fi-FI" altLang="fi-FI" sz="1000" smtClean="0">
                <a:solidFill>
                  <a:srgbClr val="0066CC"/>
                </a:solidFill>
              </a:rPr>
              <a:pPr>
                <a:spcBef>
                  <a:spcPct val="0"/>
                </a:spcBef>
                <a:buFontTx/>
                <a:buNone/>
              </a:pPr>
              <a:t>51</a:t>
            </a:fld>
            <a:endParaRPr lang="fi-FI" altLang="fi-FI" sz="1000" smtClean="0">
              <a:solidFill>
                <a:srgbClr val="0066CC"/>
              </a:solidFill>
            </a:endParaRPr>
          </a:p>
        </p:txBody>
      </p:sp>
      <p:pic>
        <p:nvPicPr>
          <p:cNvPr id="57347" name="Picture 3" descr="C:\Users\Acer\Documents\screenshots\58screen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815" y="1052736"/>
            <a:ext cx="4313881" cy="4273938"/>
          </a:xfrm>
          <a:prstGeom prst="rect">
            <a:avLst/>
          </a:prstGeom>
          <a:noFill/>
          <a:extLst>
            <a:ext uri="{909E8E84-426E-40DD-AFC4-6F175D3DCCD1}">
              <a14:hiddenFill xmlns:a14="http://schemas.microsoft.com/office/drawing/2010/main">
                <a:solidFill>
                  <a:srgbClr val="FFFFFF"/>
                </a:solidFill>
              </a14:hiddenFill>
            </a:ext>
          </a:extLst>
        </p:spPr>
      </p:pic>
      <p:pic>
        <p:nvPicPr>
          <p:cNvPr id="57348" name="Picture 4" descr="C:\Users\Acer\Documents\screenshots\59screen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553" y="5353885"/>
            <a:ext cx="4248472" cy="33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5967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1"/>
          <p:cNvSpPr>
            <a:spLocks noGrp="1"/>
          </p:cNvSpPr>
          <p:nvPr>
            <p:ph type="title"/>
          </p:nvPr>
        </p:nvSpPr>
        <p:spPr>
          <a:xfrm>
            <a:off x="776536" y="1844824"/>
            <a:ext cx="7639050" cy="2668339"/>
          </a:xfrm>
        </p:spPr>
        <p:txBody>
          <a:bodyPr/>
          <a:lstStyle/>
          <a:p>
            <a:r>
              <a:rPr lang="fi-FI" altLang="fi-FI" dirty="0" smtClean="0"/>
              <a:t>TILASTOINTI JA TULOSPALVELU (</a:t>
            </a:r>
            <a:r>
              <a:rPr lang="fi-FI" altLang="fi-FI" dirty="0" err="1" smtClean="0"/>
              <a:t>TiTu</a:t>
            </a:r>
            <a:r>
              <a:rPr lang="fi-FI" altLang="fi-FI" dirty="0" smtClean="0"/>
              <a:t>)</a:t>
            </a:r>
            <a:br>
              <a:rPr lang="fi-FI" altLang="fi-FI" dirty="0" smtClean="0"/>
            </a:br>
            <a:r>
              <a:rPr lang="fi-FI" altLang="fi-FI" dirty="0" smtClean="0"/>
              <a:t/>
            </a:r>
            <a:br>
              <a:rPr lang="fi-FI" altLang="fi-FI" dirty="0" smtClean="0"/>
            </a:br>
            <a:r>
              <a:rPr lang="fi-FI" altLang="fi-FI" dirty="0"/>
              <a:t/>
            </a:r>
            <a:br>
              <a:rPr lang="fi-FI" altLang="fi-FI" dirty="0"/>
            </a:br>
            <a:r>
              <a:rPr lang="fi-FI" altLang="fi-FI" dirty="0"/>
              <a:t/>
            </a:r>
            <a:br>
              <a:rPr lang="fi-FI" altLang="fi-FI" dirty="0"/>
            </a:br>
            <a:r>
              <a:rPr lang="fi-FI" altLang="fi-FI" dirty="0" smtClean="0"/>
              <a:t>Kiitoksia kaikille!</a:t>
            </a:r>
            <a:br>
              <a:rPr lang="fi-FI" altLang="fi-FI" dirty="0" smtClean="0"/>
            </a:br>
            <a:r>
              <a:rPr lang="fi-FI" altLang="fi-FI" dirty="0" smtClean="0"/>
              <a:t>Kouluttajasi yhteystiedot löydät </a:t>
            </a:r>
            <a:br>
              <a:rPr lang="fi-FI" altLang="fi-FI" dirty="0" smtClean="0"/>
            </a:br>
            <a:r>
              <a:rPr lang="fi-FI" altLang="fi-FI" dirty="0" smtClean="0"/>
              <a:t>KESKIMAAN ALUEEN sivuilta</a:t>
            </a:r>
            <a:br>
              <a:rPr lang="fi-FI" altLang="fi-FI" dirty="0" smtClean="0"/>
            </a:br>
            <a:r>
              <a:rPr lang="fi-FI" altLang="fi-FI" dirty="0"/>
              <a:t/>
            </a:r>
            <a:br>
              <a:rPr lang="fi-FI" altLang="fi-FI" dirty="0"/>
            </a:br>
            <a:r>
              <a:rPr lang="fi-FI" altLang="fi-FI" dirty="0" smtClean="0"/>
              <a:t>Jukka Bärlund 0400-646 807</a:t>
            </a:r>
            <a:br>
              <a:rPr lang="fi-FI" altLang="fi-FI" dirty="0" smtClean="0"/>
            </a:br>
            <a:r>
              <a:rPr lang="fi-FI" altLang="fi-FI" dirty="0" err="1" smtClean="0"/>
              <a:t>jukka.barlund@elisanet.fi</a:t>
            </a:r>
            <a:endParaRPr lang="fi-FI" altLang="fi-FI" dirty="0" smtClean="0"/>
          </a:p>
        </p:txBody>
      </p:sp>
      <p:sp>
        <p:nvSpPr>
          <p:cNvPr id="28676"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31A11A4E-B5D1-48F5-8FA9-7CE9B2D7DFFB}"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28677"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28678"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9B31FD9-A7DA-4588-839F-1C894B34CB64}" type="slidenum">
              <a:rPr lang="fi-FI" altLang="fi-FI" sz="1000" smtClean="0">
                <a:solidFill>
                  <a:srgbClr val="0066CC"/>
                </a:solidFill>
              </a:rPr>
              <a:pPr>
                <a:spcBef>
                  <a:spcPct val="0"/>
                </a:spcBef>
                <a:buFontTx/>
                <a:buNone/>
              </a:pPr>
              <a:t>52</a:t>
            </a:fld>
            <a:endParaRPr lang="fi-FI" altLang="fi-FI" sz="1000" smtClean="0">
              <a:solidFill>
                <a:srgbClr val="0066CC"/>
              </a:solidFill>
            </a:endParaRPr>
          </a:p>
        </p:txBody>
      </p:sp>
    </p:spTree>
    <p:extLst>
      <p:ext uri="{BB962C8B-B14F-4D97-AF65-F5344CB8AC3E}">
        <p14:creationId xmlns:p14="http://schemas.microsoft.com/office/powerpoint/2010/main" val="896537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3294AC69-A767-473E-B2BF-9DC1779A7D5E}"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5123"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5124"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D2C8A2AA-7A5D-48AE-A453-3D1C9A3C98AC}" type="slidenum">
              <a:rPr lang="fi-FI" altLang="fi-FI" sz="1000" smtClean="0">
                <a:solidFill>
                  <a:srgbClr val="0066CC"/>
                </a:solidFill>
              </a:rPr>
              <a:pPr>
                <a:spcBef>
                  <a:spcPct val="0"/>
                </a:spcBef>
                <a:buFontTx/>
                <a:buNone/>
              </a:pPr>
              <a:t>6</a:t>
            </a:fld>
            <a:endParaRPr lang="fi-FI" altLang="fi-FI" sz="1000" smtClean="0">
              <a:solidFill>
                <a:srgbClr val="0066CC"/>
              </a:solidFill>
            </a:endParaRPr>
          </a:p>
        </p:txBody>
      </p:sp>
      <p:sp>
        <p:nvSpPr>
          <p:cNvPr id="5125" name="Rectangle 2"/>
          <p:cNvSpPr>
            <a:spLocks noGrp="1" noChangeArrowheads="1"/>
          </p:cNvSpPr>
          <p:nvPr>
            <p:ph type="title"/>
          </p:nvPr>
        </p:nvSpPr>
        <p:spPr/>
        <p:txBody>
          <a:bodyPr/>
          <a:lstStyle/>
          <a:p>
            <a:pPr eaLnBrk="1" hangingPunct="1"/>
            <a:r>
              <a:rPr lang="fi-FI" altLang="fi-FI" dirty="0" smtClean="0"/>
              <a:t>JOUKKUESIVUSTO</a:t>
            </a:r>
          </a:p>
        </p:txBody>
      </p:sp>
      <p:sp>
        <p:nvSpPr>
          <p:cNvPr id="5126" name="Rectangle 3"/>
          <p:cNvSpPr>
            <a:spLocks noGrp="1" noChangeArrowheads="1"/>
          </p:cNvSpPr>
          <p:nvPr>
            <p:ph type="body" idx="1"/>
          </p:nvPr>
        </p:nvSpPr>
        <p:spPr>
          <a:xfrm>
            <a:off x="652669" y="1196752"/>
            <a:ext cx="5740491" cy="4114800"/>
          </a:xfrm>
        </p:spPr>
        <p:txBody>
          <a:bodyPr/>
          <a:lstStyle/>
          <a:p>
            <a:pPr eaLnBrk="1" hangingPunct="1"/>
            <a:r>
              <a:rPr lang="fi-FI" altLang="fi-FI" dirty="0" smtClean="0"/>
              <a:t>Kirjaudu joukkuetunnuksilla Palvelusivustolle </a:t>
            </a:r>
            <a:r>
              <a:rPr lang="fi-FI" altLang="fi-FI" dirty="0" smtClean="0">
                <a:hlinkClick r:id="rId3"/>
              </a:rPr>
              <a:t>http://www.finhockey.fi/palvelut/palvelusivusto/</a:t>
            </a:r>
            <a:endParaRPr lang="fi-FI" altLang="fi-FI" dirty="0" smtClean="0"/>
          </a:p>
        </p:txBody>
      </p:sp>
      <p:sp>
        <p:nvSpPr>
          <p:cNvPr id="2" name="Tekstiruutu 1"/>
          <p:cNvSpPr txBox="1"/>
          <p:nvPr/>
        </p:nvSpPr>
        <p:spPr>
          <a:xfrm>
            <a:off x="7173024" y="1420904"/>
            <a:ext cx="2376264" cy="4185761"/>
          </a:xfrm>
          <a:prstGeom prst="rect">
            <a:avLst/>
          </a:prstGeom>
          <a:noFill/>
        </p:spPr>
        <p:txBody>
          <a:bodyPr wrap="square" rtlCol="0">
            <a:spAutoFit/>
          </a:bodyPr>
          <a:lstStyle/>
          <a:p>
            <a:r>
              <a:rPr lang="fi-FI" sz="1400" dirty="0" smtClean="0"/>
              <a:t>Yhteystiedot osiossa valitaan KONTAKTIHENKILÖT</a:t>
            </a:r>
          </a:p>
          <a:p>
            <a:endParaRPr lang="fi-FI" sz="1400" dirty="0"/>
          </a:p>
          <a:p>
            <a:r>
              <a:rPr lang="fi-FI" sz="1400" dirty="0" smtClean="0"/>
              <a:t>Kirjoita henkilön Sukunimi ja etunimi tai </a:t>
            </a:r>
            <a:r>
              <a:rPr lang="fi-FI" sz="1400" dirty="0" err="1" smtClean="0"/>
              <a:t>Sportti-id</a:t>
            </a:r>
            <a:endParaRPr lang="fi-FI" sz="1400" dirty="0" smtClean="0"/>
          </a:p>
          <a:p>
            <a:endParaRPr lang="fi-FI" sz="1400" dirty="0"/>
          </a:p>
          <a:p>
            <a:r>
              <a:rPr lang="fi-FI" sz="1400" dirty="0" smtClean="0"/>
              <a:t>Paina hae henkilöt, ruksi oikea ja valitse Rooli joukkueessa</a:t>
            </a:r>
          </a:p>
          <a:p>
            <a:endParaRPr lang="fi-FI" sz="1400" dirty="0"/>
          </a:p>
          <a:p>
            <a:r>
              <a:rPr lang="fi-FI" sz="1400" dirty="0" smtClean="0"/>
              <a:t>Aseta </a:t>
            </a:r>
            <a:r>
              <a:rPr lang="fi-FI" sz="1400" dirty="0" err="1" smtClean="0"/>
              <a:t>haluessasi</a:t>
            </a:r>
            <a:r>
              <a:rPr lang="fi-FI" sz="1400" dirty="0" smtClean="0"/>
              <a:t> yhteyshenkilöksi joukkueeseen</a:t>
            </a:r>
          </a:p>
          <a:p>
            <a:endParaRPr lang="fi-FI" sz="1400" dirty="0"/>
          </a:p>
          <a:p>
            <a:r>
              <a:rPr lang="fi-FI" sz="1400" dirty="0" smtClean="0"/>
              <a:t>Paina Lisää (tai ruksi listasta ja poista)  </a:t>
            </a:r>
          </a:p>
          <a:p>
            <a:endParaRPr lang="fi-FI" sz="1400" dirty="0" smtClean="0"/>
          </a:p>
          <a:p>
            <a:endParaRPr lang="fi-FI" sz="1400" dirty="0"/>
          </a:p>
        </p:txBody>
      </p:sp>
      <p:sp>
        <p:nvSpPr>
          <p:cNvPr id="3" name="Suorakulmio 2"/>
          <p:cNvSpPr/>
          <p:nvPr/>
        </p:nvSpPr>
        <p:spPr bwMode="auto">
          <a:xfrm>
            <a:off x="3080792" y="2152601"/>
            <a:ext cx="2520280" cy="772343"/>
          </a:xfrm>
          <a:prstGeom prst="rect">
            <a:avLst/>
          </a:prstGeom>
          <a:noFill/>
          <a:ln w="9525">
            <a:noFill/>
            <a:miter lim="800000"/>
            <a:headEnd/>
            <a:tailEnd/>
          </a:ln>
        </p:spPr>
        <p:txBody>
          <a:bodyPr wrap="none" rtlCol="0" anchor="ctr">
            <a:spAutoFit/>
          </a:bodyPr>
          <a:lstStyle/>
          <a:p>
            <a:pPr algn="ctr"/>
            <a:endParaRPr lang="fi-FI" b="1" dirty="0"/>
          </a:p>
        </p:txBody>
      </p:sp>
      <p:cxnSp>
        <p:nvCxnSpPr>
          <p:cNvPr id="5" name="Suora nuoliyhdysviiva 4"/>
          <p:cNvCxnSpPr/>
          <p:nvPr/>
        </p:nvCxnSpPr>
        <p:spPr bwMode="auto">
          <a:xfrm flipH="1">
            <a:off x="3008784" y="4840597"/>
            <a:ext cx="3704286" cy="100571"/>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pic>
        <p:nvPicPr>
          <p:cNvPr id="2052" name="Picture 4" descr="C:\Users\Acer\Documents\screenshots\44screen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12" y="975815"/>
            <a:ext cx="6213683" cy="4630850"/>
          </a:xfrm>
          <a:prstGeom prst="rect">
            <a:avLst/>
          </a:prstGeom>
          <a:noFill/>
          <a:extLst>
            <a:ext uri="{909E8E84-426E-40DD-AFC4-6F175D3DCCD1}">
              <a14:hiddenFill xmlns:a14="http://schemas.microsoft.com/office/drawing/2010/main">
                <a:solidFill>
                  <a:srgbClr val="FFFFFF"/>
                </a:solidFill>
              </a14:hiddenFill>
            </a:ext>
          </a:extLst>
        </p:spPr>
      </p:pic>
      <p:sp>
        <p:nvSpPr>
          <p:cNvPr id="12" name="Suorakulmio 11"/>
          <p:cNvSpPr/>
          <p:nvPr/>
        </p:nvSpPr>
        <p:spPr bwMode="auto">
          <a:xfrm>
            <a:off x="4269514" y="3686831"/>
            <a:ext cx="1627367" cy="2160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smtClean="0">
              <a:ln>
                <a:noFill/>
              </a:ln>
              <a:solidFill>
                <a:schemeClr val="tx1"/>
              </a:solidFill>
              <a:effectLst/>
              <a:latin typeface="Arial" charset="0"/>
              <a:ea typeface="ＭＳ Ｐゴシック" pitchFamily="84" charset="-128"/>
            </a:endParaRPr>
          </a:p>
        </p:txBody>
      </p:sp>
      <p:cxnSp>
        <p:nvCxnSpPr>
          <p:cNvPr id="27" name="Suora nuoliyhdysviiva 26"/>
          <p:cNvCxnSpPr/>
          <p:nvPr/>
        </p:nvCxnSpPr>
        <p:spPr bwMode="auto">
          <a:xfrm flipH="1">
            <a:off x="5529064" y="2467507"/>
            <a:ext cx="1652968" cy="237309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29" name="Suora nuoliyhdysviiva 28"/>
          <p:cNvCxnSpPr/>
          <p:nvPr/>
        </p:nvCxnSpPr>
        <p:spPr bwMode="auto">
          <a:xfrm flipH="1">
            <a:off x="4016896" y="3212976"/>
            <a:ext cx="3237144" cy="2232248"/>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31" name="Suora nuoliyhdysviiva 30"/>
          <p:cNvCxnSpPr/>
          <p:nvPr/>
        </p:nvCxnSpPr>
        <p:spPr bwMode="auto">
          <a:xfrm flipH="1">
            <a:off x="6177136" y="3195824"/>
            <a:ext cx="1076228" cy="1385304"/>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33" name="Suora nuoliyhdysviiva 32"/>
          <p:cNvCxnSpPr/>
          <p:nvPr/>
        </p:nvCxnSpPr>
        <p:spPr bwMode="auto">
          <a:xfrm flipH="1">
            <a:off x="5968299" y="4113076"/>
            <a:ext cx="1213733" cy="1332148"/>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35" name="Suora nuoliyhdysviiva 34"/>
          <p:cNvCxnSpPr/>
          <p:nvPr/>
        </p:nvCxnSpPr>
        <p:spPr bwMode="auto">
          <a:xfrm flipH="1" flipV="1">
            <a:off x="4664968" y="4149080"/>
            <a:ext cx="2479075" cy="63007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80046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down)">
                                      <p:cBhvr>
                                        <p:cTn id="12" dur="500"/>
                                        <p:tgtEl>
                                          <p:spTgt spid="2">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down)">
                                      <p:cBhvr>
                                        <p:cTn id="20" dur="500"/>
                                        <p:tgtEl>
                                          <p:spTgt spid="2">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par>
                                <p:cTn id="24" presetID="16" presetClass="entr" presetSubtype="21"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inVertical)">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down)">
                                      <p:cBhvr>
                                        <p:cTn id="31" dur="500"/>
                                        <p:tgtEl>
                                          <p:spTgt spid="2">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inVertical)">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wipe(down)">
                                      <p:cBhvr>
                                        <p:cTn id="39" dur="500"/>
                                        <p:tgtEl>
                                          <p:spTgt spid="2">
                                            <p:txEl>
                                              <p:pRg st="8" end="8"/>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inVertical)">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3294AC69-A767-473E-B2BF-9DC1779A7D5E}"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5123"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5124"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D2C8A2AA-7A5D-48AE-A453-3D1C9A3C98AC}" type="slidenum">
              <a:rPr lang="fi-FI" altLang="fi-FI" sz="1000" smtClean="0">
                <a:solidFill>
                  <a:srgbClr val="0066CC"/>
                </a:solidFill>
              </a:rPr>
              <a:pPr>
                <a:spcBef>
                  <a:spcPct val="0"/>
                </a:spcBef>
                <a:buFontTx/>
                <a:buNone/>
              </a:pPr>
              <a:t>7</a:t>
            </a:fld>
            <a:endParaRPr lang="fi-FI" altLang="fi-FI" sz="1000" smtClean="0">
              <a:solidFill>
                <a:srgbClr val="0066CC"/>
              </a:solidFill>
            </a:endParaRPr>
          </a:p>
        </p:txBody>
      </p:sp>
      <p:sp>
        <p:nvSpPr>
          <p:cNvPr id="5125" name="Rectangle 2"/>
          <p:cNvSpPr>
            <a:spLocks noGrp="1" noChangeArrowheads="1"/>
          </p:cNvSpPr>
          <p:nvPr>
            <p:ph type="title"/>
          </p:nvPr>
        </p:nvSpPr>
        <p:spPr/>
        <p:txBody>
          <a:bodyPr/>
          <a:lstStyle/>
          <a:p>
            <a:pPr eaLnBrk="1" hangingPunct="1"/>
            <a:r>
              <a:rPr lang="fi-FI" altLang="fi-FI" dirty="0" smtClean="0"/>
              <a:t>JOUKKUESIVUSTO</a:t>
            </a:r>
          </a:p>
        </p:txBody>
      </p:sp>
      <p:sp>
        <p:nvSpPr>
          <p:cNvPr id="5126" name="Rectangle 3"/>
          <p:cNvSpPr>
            <a:spLocks noGrp="1" noChangeArrowheads="1"/>
          </p:cNvSpPr>
          <p:nvPr>
            <p:ph type="body" idx="1"/>
          </p:nvPr>
        </p:nvSpPr>
        <p:spPr>
          <a:xfrm>
            <a:off x="652669" y="1196752"/>
            <a:ext cx="5740491" cy="4114800"/>
          </a:xfrm>
        </p:spPr>
        <p:txBody>
          <a:bodyPr/>
          <a:lstStyle/>
          <a:p>
            <a:pPr eaLnBrk="1" hangingPunct="1"/>
            <a:endParaRPr lang="fi-FI" altLang="fi-FI" dirty="0" smtClean="0"/>
          </a:p>
        </p:txBody>
      </p:sp>
      <p:sp>
        <p:nvSpPr>
          <p:cNvPr id="2" name="Tekstiruutu 1"/>
          <p:cNvSpPr txBox="1"/>
          <p:nvPr/>
        </p:nvSpPr>
        <p:spPr>
          <a:xfrm>
            <a:off x="7173024" y="1420904"/>
            <a:ext cx="2376264" cy="3108543"/>
          </a:xfrm>
          <a:prstGeom prst="rect">
            <a:avLst/>
          </a:prstGeom>
          <a:noFill/>
        </p:spPr>
        <p:txBody>
          <a:bodyPr wrap="square" rtlCol="0">
            <a:spAutoFit/>
          </a:bodyPr>
          <a:lstStyle/>
          <a:p>
            <a:r>
              <a:rPr lang="fi-FI" sz="1400" dirty="0" smtClean="0"/>
              <a:t>Joukkueenottelut osiossa näet joukkueen ottelut valittuasi sarjan</a:t>
            </a:r>
          </a:p>
          <a:p>
            <a:endParaRPr lang="fi-FI" sz="1400" dirty="0"/>
          </a:p>
          <a:p>
            <a:r>
              <a:rPr lang="fi-FI" sz="1400" dirty="0" smtClean="0"/>
              <a:t>Täällä laitetaan ottelun alkamisaika ja paikka Muista tallentaa</a:t>
            </a:r>
          </a:p>
          <a:p>
            <a:endParaRPr lang="fi-FI" sz="1400" dirty="0"/>
          </a:p>
          <a:p>
            <a:r>
              <a:rPr lang="fi-FI" sz="1400" dirty="0" smtClean="0"/>
              <a:t>Päivän ottelun kokoonpano ja tilastointi</a:t>
            </a:r>
          </a:p>
          <a:p>
            <a:endParaRPr lang="fi-FI" sz="1400" dirty="0"/>
          </a:p>
          <a:p>
            <a:r>
              <a:rPr lang="fi-FI" sz="1400" dirty="0" smtClean="0"/>
              <a:t> </a:t>
            </a:r>
          </a:p>
          <a:p>
            <a:endParaRPr lang="fi-FI" sz="1400" dirty="0" smtClean="0"/>
          </a:p>
          <a:p>
            <a:endParaRPr lang="fi-FI" sz="1400" dirty="0"/>
          </a:p>
        </p:txBody>
      </p:sp>
      <p:sp>
        <p:nvSpPr>
          <p:cNvPr id="3" name="Suorakulmio 2"/>
          <p:cNvSpPr/>
          <p:nvPr/>
        </p:nvSpPr>
        <p:spPr bwMode="auto">
          <a:xfrm>
            <a:off x="3080792" y="2152601"/>
            <a:ext cx="2520280" cy="772343"/>
          </a:xfrm>
          <a:prstGeom prst="rect">
            <a:avLst/>
          </a:prstGeom>
          <a:noFill/>
          <a:ln w="9525">
            <a:noFill/>
            <a:miter lim="800000"/>
            <a:headEnd/>
            <a:tailEnd/>
          </a:ln>
        </p:spPr>
        <p:txBody>
          <a:bodyPr wrap="none" rtlCol="0" anchor="ctr">
            <a:spAutoFit/>
          </a:bodyPr>
          <a:lstStyle/>
          <a:p>
            <a:pPr algn="ctr"/>
            <a:endParaRPr lang="fi-FI" b="1" dirty="0"/>
          </a:p>
        </p:txBody>
      </p:sp>
      <p:pic>
        <p:nvPicPr>
          <p:cNvPr id="3074" name="Picture 2" descr="C:\Users\Acer\Documents\screenshots\45screen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942817"/>
            <a:ext cx="6480860" cy="2222175"/>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uora nuoliyhdysviiva 26"/>
          <p:cNvCxnSpPr/>
          <p:nvPr/>
        </p:nvCxnSpPr>
        <p:spPr bwMode="auto">
          <a:xfrm flipH="1" flipV="1">
            <a:off x="3296816" y="1124744"/>
            <a:ext cx="3802136" cy="645534"/>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pic>
        <p:nvPicPr>
          <p:cNvPr id="3075" name="Picture 3" descr="C:\Users\Acer\Documents\screenshots\46screen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049" y="2263806"/>
            <a:ext cx="5272307" cy="3410742"/>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uora nuoliyhdysviiva 28"/>
          <p:cNvCxnSpPr/>
          <p:nvPr/>
        </p:nvCxnSpPr>
        <p:spPr bwMode="auto">
          <a:xfrm flipH="1" flipV="1">
            <a:off x="4457952" y="1778016"/>
            <a:ext cx="2724080" cy="760756"/>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31" name="Suora nuoliyhdysviiva 30"/>
          <p:cNvCxnSpPr/>
          <p:nvPr/>
        </p:nvCxnSpPr>
        <p:spPr bwMode="auto">
          <a:xfrm flipH="1" flipV="1">
            <a:off x="4088904" y="1988840"/>
            <a:ext cx="3093128" cy="549932"/>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22" name="Suora nuoliyhdysviiva 21"/>
          <p:cNvCxnSpPr/>
          <p:nvPr/>
        </p:nvCxnSpPr>
        <p:spPr bwMode="auto">
          <a:xfrm flipH="1">
            <a:off x="2432720" y="3247712"/>
            <a:ext cx="4749312" cy="1333416"/>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38239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arn(inVertical)">
                                      <p:cBhvr>
                                        <p:cTn id="18" dur="500"/>
                                        <p:tgtEl>
                                          <p:spTgt spid="31"/>
                                        </p:tgtEl>
                                      </p:cBhvr>
                                    </p:animEffect>
                                  </p:childTnLst>
                                </p:cTn>
                              </p:par>
                              <p:par>
                                <p:cTn id="19" presetID="16" presetClass="entr" presetSubtype="21"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075"/>
                                        </p:tgtEl>
                                        <p:attrNameLst>
                                          <p:attrName>style.visibility</p:attrName>
                                        </p:attrNameLst>
                                      </p:cBhvr>
                                      <p:to>
                                        <p:strVal val="visible"/>
                                      </p:to>
                                    </p:set>
                                    <p:animEffect transition="in" filter="barn(inVertical)">
                                      <p:cBhvr>
                                        <p:cTn id="26" dur="500"/>
                                        <p:tgtEl>
                                          <p:spTgt spid="3075"/>
                                        </p:tgtEl>
                                      </p:cBhvr>
                                    </p:animEffect>
                                  </p:childTnLst>
                                </p:cTn>
                              </p:par>
                              <p:par>
                                <p:cTn id="27" presetID="22" presetClass="entr" presetSubtype="4"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down)">
                                      <p:cBhvr>
                                        <p:cTn id="29" dur="500"/>
                                        <p:tgtEl>
                                          <p:spTgt spid="2">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uora nuoliyhdysviiva 25"/>
          <p:cNvCxnSpPr/>
          <p:nvPr/>
        </p:nvCxnSpPr>
        <p:spPr bwMode="auto">
          <a:xfrm flipH="1" flipV="1">
            <a:off x="4614590" y="2538772"/>
            <a:ext cx="2397894" cy="1060379"/>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23" name="Suora nuoliyhdysviiva 22"/>
          <p:cNvCxnSpPr/>
          <p:nvPr/>
        </p:nvCxnSpPr>
        <p:spPr bwMode="auto">
          <a:xfrm flipH="1">
            <a:off x="2216696" y="3194286"/>
            <a:ext cx="4795788" cy="1314834"/>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
        <p:nvSpPr>
          <p:cNvPr id="5122"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3294AC69-A767-473E-B2BF-9DC1779A7D5E}"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5123"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5124"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D2C8A2AA-7A5D-48AE-A453-3D1C9A3C98AC}" type="slidenum">
              <a:rPr lang="fi-FI" altLang="fi-FI" sz="1000" smtClean="0">
                <a:solidFill>
                  <a:srgbClr val="0066CC"/>
                </a:solidFill>
              </a:rPr>
              <a:pPr>
                <a:spcBef>
                  <a:spcPct val="0"/>
                </a:spcBef>
                <a:buFontTx/>
                <a:buNone/>
              </a:pPr>
              <a:t>8</a:t>
            </a:fld>
            <a:endParaRPr lang="fi-FI" altLang="fi-FI" sz="1000" smtClean="0">
              <a:solidFill>
                <a:srgbClr val="0066CC"/>
              </a:solidFill>
            </a:endParaRPr>
          </a:p>
        </p:txBody>
      </p:sp>
      <p:sp>
        <p:nvSpPr>
          <p:cNvPr id="5125" name="Rectangle 2"/>
          <p:cNvSpPr>
            <a:spLocks noGrp="1" noChangeArrowheads="1"/>
          </p:cNvSpPr>
          <p:nvPr>
            <p:ph type="title"/>
          </p:nvPr>
        </p:nvSpPr>
        <p:spPr/>
        <p:txBody>
          <a:bodyPr/>
          <a:lstStyle/>
          <a:p>
            <a:pPr eaLnBrk="1" hangingPunct="1"/>
            <a:r>
              <a:rPr lang="fi-FI" altLang="fi-FI" dirty="0" smtClean="0"/>
              <a:t>JOUKKUEEN PERUSKOKOONPANO</a:t>
            </a:r>
          </a:p>
        </p:txBody>
      </p:sp>
      <p:sp>
        <p:nvSpPr>
          <p:cNvPr id="5126" name="Rectangle 3"/>
          <p:cNvSpPr>
            <a:spLocks noGrp="1" noChangeArrowheads="1"/>
          </p:cNvSpPr>
          <p:nvPr>
            <p:ph type="body" idx="1"/>
          </p:nvPr>
        </p:nvSpPr>
        <p:spPr>
          <a:xfrm>
            <a:off x="652669" y="1196752"/>
            <a:ext cx="5740491" cy="4114800"/>
          </a:xfrm>
        </p:spPr>
        <p:txBody>
          <a:bodyPr/>
          <a:lstStyle/>
          <a:p>
            <a:pPr eaLnBrk="1" hangingPunct="1"/>
            <a:r>
              <a:rPr lang="fi-FI" altLang="fi-FI" dirty="0" smtClean="0"/>
              <a:t>Kirjaudu joukkuetunnuksilla Palvelusivustolle </a:t>
            </a:r>
            <a:r>
              <a:rPr lang="fi-FI" altLang="fi-FI" dirty="0" smtClean="0">
                <a:hlinkClick r:id="rId3"/>
              </a:rPr>
              <a:t>http://www.finhockey.fi/palvelut/palvelusivusto/</a:t>
            </a:r>
            <a:endParaRPr lang="fi-FI" altLang="fi-FI" dirty="0" smtClean="0"/>
          </a:p>
        </p:txBody>
      </p:sp>
      <p:sp>
        <p:nvSpPr>
          <p:cNvPr id="2" name="Tekstiruutu 1"/>
          <p:cNvSpPr txBox="1"/>
          <p:nvPr/>
        </p:nvSpPr>
        <p:spPr>
          <a:xfrm>
            <a:off x="7012484" y="3014375"/>
            <a:ext cx="2376264" cy="1169551"/>
          </a:xfrm>
          <a:prstGeom prst="rect">
            <a:avLst/>
          </a:prstGeom>
          <a:noFill/>
        </p:spPr>
        <p:txBody>
          <a:bodyPr wrap="square" rtlCol="0">
            <a:spAutoFit/>
          </a:bodyPr>
          <a:lstStyle/>
          <a:p>
            <a:r>
              <a:rPr lang="fi-FI" sz="1400" dirty="0" smtClean="0"/>
              <a:t>Valitse Sarjakokoonpano</a:t>
            </a:r>
          </a:p>
          <a:p>
            <a:endParaRPr lang="fi-FI" sz="1400" dirty="0"/>
          </a:p>
          <a:p>
            <a:r>
              <a:rPr lang="fi-FI" sz="1400" dirty="0" smtClean="0"/>
              <a:t>Valitse sarja</a:t>
            </a:r>
          </a:p>
          <a:p>
            <a:endParaRPr lang="fi-FI" sz="1400" dirty="0"/>
          </a:p>
          <a:p>
            <a:r>
              <a:rPr lang="fi-FI" sz="1400" dirty="0" smtClean="0"/>
              <a:t>Sarjakokoonpano aukeaa</a:t>
            </a:r>
            <a:endParaRPr lang="fi-FI" sz="1400" dirty="0"/>
          </a:p>
        </p:txBody>
      </p:sp>
      <p:sp>
        <p:nvSpPr>
          <p:cNvPr id="3" name="Suorakulmio 2"/>
          <p:cNvSpPr/>
          <p:nvPr/>
        </p:nvSpPr>
        <p:spPr bwMode="auto">
          <a:xfrm>
            <a:off x="3080792" y="2152601"/>
            <a:ext cx="2520280" cy="772343"/>
          </a:xfrm>
          <a:prstGeom prst="rect">
            <a:avLst/>
          </a:prstGeom>
          <a:noFill/>
          <a:ln w="9525">
            <a:noFill/>
            <a:miter lim="800000"/>
            <a:headEnd/>
            <a:tailEnd/>
          </a:ln>
        </p:spPr>
        <p:txBody>
          <a:bodyPr wrap="none" rtlCol="0" anchor="ctr">
            <a:spAutoFit/>
          </a:bodyPr>
          <a:lstStyle/>
          <a:p>
            <a:pPr algn="ctr"/>
            <a:endParaRPr lang="fi-FI" b="1" dirty="0"/>
          </a:p>
        </p:txBody>
      </p:sp>
      <p:pic>
        <p:nvPicPr>
          <p:cNvPr id="1030" name="Picture 6" descr="C:\Users\Acer\Documents\screenshots\14screen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28" y="2105745"/>
            <a:ext cx="2073258" cy="348349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cer\Documents\screenshots\15screensho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638" y="1998712"/>
            <a:ext cx="2190750" cy="6953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cer\Documents\screenshots\6screensh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479" y="1998712"/>
            <a:ext cx="6740005" cy="36214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uora nuoliyhdysviiva 4"/>
          <p:cNvCxnSpPr/>
          <p:nvPr/>
        </p:nvCxnSpPr>
        <p:spPr bwMode="auto">
          <a:xfrm flipH="1" flipV="1">
            <a:off x="2864768" y="2694038"/>
            <a:ext cx="4248472" cy="1383034"/>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59179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arn(inVertical)">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16" presetClass="entr" presetSubtype="21"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31"/>
                                        </p:tgtEl>
                                        <p:attrNameLst>
                                          <p:attrName>style.visibility</p:attrName>
                                        </p:attrNameLst>
                                      </p:cBhvr>
                                      <p:to>
                                        <p:strVal val="visible"/>
                                      </p:to>
                                    </p:set>
                                    <p:animEffect transition="in" filter="fade">
                                      <p:cBhvr>
                                        <p:cTn id="19" dur="1000"/>
                                        <p:tgtEl>
                                          <p:spTgt spid="1031"/>
                                        </p:tgtEl>
                                      </p:cBhvr>
                                    </p:animEffect>
                                    <p:anim calcmode="lin" valueType="num">
                                      <p:cBhvr>
                                        <p:cTn id="20" dur="1000" fill="hold"/>
                                        <p:tgtEl>
                                          <p:spTgt spid="1031"/>
                                        </p:tgtEl>
                                        <p:attrNameLst>
                                          <p:attrName>ppt_x</p:attrName>
                                        </p:attrNameLst>
                                      </p:cBhvr>
                                      <p:tavLst>
                                        <p:tav tm="0">
                                          <p:val>
                                            <p:strVal val="#ppt_x"/>
                                          </p:val>
                                        </p:tav>
                                        <p:tav tm="100000">
                                          <p:val>
                                            <p:strVal val="#ppt_x"/>
                                          </p:val>
                                        </p:tav>
                                      </p:tavLst>
                                    </p:anim>
                                    <p:anim calcmode="lin" valueType="num">
                                      <p:cBhvr>
                                        <p:cTn id="21"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barn(inVertical)">
                                      <p:cBhvr>
                                        <p:cTn id="26" dur="500"/>
                                        <p:tgtEl>
                                          <p:spTgt spid="2">
                                            <p:txEl>
                                              <p:pRg st="2" end="2"/>
                                            </p:txEl>
                                          </p:spTgt>
                                        </p:tgtEl>
                                      </p:cBhvr>
                                    </p:animEffect>
                                  </p:childTnLst>
                                </p:cTn>
                              </p:par>
                              <p:par>
                                <p:cTn id="27" presetID="16" presetClass="entr" presetSubtype="21" fill="hold" nodeType="withEffect">
                                  <p:stCondLst>
                                    <p:cond delay="250"/>
                                  </p:stCondLst>
                                  <p:childTnLst>
                                    <p:set>
                                      <p:cBhvr>
                                        <p:cTn id="28" dur="1" fill="hold">
                                          <p:stCondLst>
                                            <p:cond delay="0"/>
                                          </p:stCondLst>
                                        </p:cTn>
                                        <p:tgtEl>
                                          <p:spTgt spid="26"/>
                                        </p:tgtEl>
                                        <p:attrNameLst>
                                          <p:attrName>style.visibility</p:attrName>
                                        </p:attrNameLst>
                                      </p:cBhvr>
                                      <p:to>
                                        <p:strVal val="visible"/>
                                      </p:to>
                                    </p:set>
                                    <p:animEffect transition="in" filter="barn(inVertic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barn(inVertical)">
                                      <p:cBhvr>
                                        <p:cTn id="34" dur="500"/>
                                        <p:tgtEl>
                                          <p:spTgt spid="2">
                                            <p:txEl>
                                              <p:pRg st="4" end="4"/>
                                            </p:txEl>
                                          </p:spTgt>
                                        </p:tgtEl>
                                      </p:cBhvr>
                                    </p:animEffect>
                                  </p:childTnLst>
                                </p:cTn>
                              </p:par>
                            </p:childTnLst>
                          </p:cTn>
                        </p:par>
                        <p:par>
                          <p:cTn id="35" fill="hold">
                            <p:stCondLst>
                              <p:cond delay="500"/>
                            </p:stCondLst>
                            <p:childTnLst>
                              <p:par>
                                <p:cTn id="36" presetID="16" presetClass="entr" presetSubtype="21" fill="hold" nodeType="afterEffect">
                                  <p:stCondLst>
                                    <p:cond delay="250"/>
                                  </p:stCondLst>
                                  <p:childTnLst>
                                    <p:set>
                                      <p:cBhvr>
                                        <p:cTn id="37" dur="1" fill="hold">
                                          <p:stCondLst>
                                            <p:cond delay="0"/>
                                          </p:stCondLst>
                                        </p:cTn>
                                        <p:tgtEl>
                                          <p:spTgt spid="1032"/>
                                        </p:tgtEl>
                                        <p:attrNameLst>
                                          <p:attrName>style.visibility</p:attrName>
                                        </p:attrNameLst>
                                      </p:cBhvr>
                                      <p:to>
                                        <p:strVal val="visible"/>
                                      </p:to>
                                    </p:set>
                                    <p:animEffect transition="in" filter="barn(inVertical)">
                                      <p:cBhvr>
                                        <p:cTn id="38" dur="500"/>
                                        <p:tgtEl>
                                          <p:spTgt spid="1032"/>
                                        </p:tgtEl>
                                      </p:cBhvr>
                                    </p:animEffect>
                                  </p:childTnLst>
                                </p:cTn>
                              </p:par>
                            </p:childTnLst>
                          </p:cTn>
                        </p:par>
                        <p:par>
                          <p:cTn id="39" fill="hold">
                            <p:stCondLst>
                              <p:cond delay="1250"/>
                            </p:stCondLst>
                            <p:childTnLst>
                              <p:par>
                                <p:cTn id="40" presetID="16" presetClass="entr" presetSubtype="21" fill="hold" nodeType="afterEffect">
                                  <p:stCondLst>
                                    <p:cond delay="50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äivämäärän paikkamerkki 3"/>
          <p:cNvSpPr>
            <a:spLocks noGrp="1"/>
          </p:cNvSpPr>
          <p:nvPr>
            <p:ph type="dt" sz="quarter" idx="10"/>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8D5A53DC-B369-4207-B834-3DDD4CC1106C}" type="datetime1">
              <a:rPr lang="fi-FI" altLang="fi-FI" sz="1000" smtClean="0">
                <a:solidFill>
                  <a:srgbClr val="0066CC"/>
                </a:solidFill>
              </a:rPr>
              <a:pPr>
                <a:spcBef>
                  <a:spcPct val="0"/>
                </a:spcBef>
                <a:buFontTx/>
                <a:buNone/>
              </a:pPr>
              <a:t>16.9.2015</a:t>
            </a:fld>
            <a:endParaRPr lang="fi-FI" altLang="fi-FI" sz="1000" smtClean="0">
              <a:solidFill>
                <a:srgbClr val="0066CC"/>
              </a:solidFill>
            </a:endParaRPr>
          </a:p>
        </p:txBody>
      </p:sp>
      <p:sp>
        <p:nvSpPr>
          <p:cNvPr id="6147" name="Alatunnisteen paikkamerkki 4"/>
          <p:cNvSpPr>
            <a:spLocks noGrp="1"/>
          </p:cNvSpPr>
          <p:nvPr>
            <p:ph type="ftr" sz="quarter" idx="11"/>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r>
              <a:rPr lang="fi-FI" altLang="fi-FI" sz="1000" dirty="0" smtClean="0">
                <a:solidFill>
                  <a:srgbClr val="0066CC"/>
                </a:solidFill>
              </a:rPr>
              <a:t>Suomen Jääkiekkoliitto</a:t>
            </a:r>
          </a:p>
        </p:txBody>
      </p:sp>
      <p:sp>
        <p:nvSpPr>
          <p:cNvPr id="6148" name="Dian numeron paikkamerkki 5"/>
          <p:cNvSpPr>
            <a:spLocks noGrp="1"/>
          </p:cNvSpPr>
          <p:nvPr>
            <p:ph type="sldNum" sz="quarter" idx="12"/>
          </p:nvPr>
        </p:nvSpPr>
        <p:spPr>
          <a:noFill/>
        </p:spPr>
        <p:txBody>
          <a:bodyPr/>
          <a:lstStyle>
            <a:lvl1pPr eaLnBrk="0" hangingPunct="0">
              <a:spcBef>
                <a:spcPct val="20000"/>
              </a:spcBef>
              <a:buChar char="•"/>
              <a:defRPr sz="2000">
                <a:solidFill>
                  <a:schemeClr val="tx1"/>
                </a:solidFill>
                <a:latin typeface="Arial" charset="0"/>
                <a:ea typeface="ＭＳ Ｐゴシック" pitchFamily="34" charset="-128"/>
              </a:defRPr>
            </a:lvl1pPr>
            <a:lvl2pPr marL="742950" indent="-285750" eaLnBrk="0" hangingPunct="0">
              <a:spcBef>
                <a:spcPct val="20000"/>
              </a:spcBef>
              <a:buChar char="–"/>
              <a:defRPr>
                <a:solidFill>
                  <a:schemeClr val="tx1"/>
                </a:solidFill>
                <a:latin typeface="Arial" charset="0"/>
                <a:ea typeface="ＭＳ Ｐゴシック" pitchFamily="34" charset="-128"/>
              </a:defRPr>
            </a:lvl2pPr>
            <a:lvl3pPr marL="1143000" indent="-228600" eaLnBrk="0" hangingPunct="0">
              <a:spcBef>
                <a:spcPct val="20000"/>
              </a:spcBef>
              <a:buChar char="•"/>
              <a:defRPr sz="1600">
                <a:solidFill>
                  <a:schemeClr val="tx1"/>
                </a:solidFill>
                <a:latin typeface="Arial" charset="0"/>
                <a:ea typeface="ＭＳ Ｐゴシック" pitchFamily="34" charset="-128"/>
              </a:defRPr>
            </a:lvl3pPr>
            <a:lvl4pPr marL="1600200" indent="-228600" eaLnBrk="0" hangingPunct="0">
              <a:spcBef>
                <a:spcPct val="20000"/>
              </a:spcBef>
              <a:buChar char="–"/>
              <a:defRPr sz="1400">
                <a:solidFill>
                  <a:schemeClr val="tx1"/>
                </a:solidFill>
                <a:latin typeface="Arial" charset="0"/>
                <a:ea typeface="ＭＳ Ｐゴシック" pitchFamily="34" charset="-128"/>
              </a:defRPr>
            </a:lvl4pPr>
            <a:lvl5pPr marL="2057400" indent="-228600" eaLnBrk="0" hangingPunct="0">
              <a:spcBef>
                <a:spcPct val="20000"/>
              </a:spcBef>
              <a:buChar char="»"/>
              <a:defRPr sz="1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400">
                <a:solidFill>
                  <a:schemeClr val="tx1"/>
                </a:solidFill>
                <a:latin typeface="Arial" charset="0"/>
                <a:ea typeface="ＭＳ Ｐゴシック" pitchFamily="34" charset="-128"/>
              </a:defRPr>
            </a:lvl9pPr>
          </a:lstStyle>
          <a:p>
            <a:pPr>
              <a:spcBef>
                <a:spcPct val="0"/>
              </a:spcBef>
              <a:buFontTx/>
              <a:buNone/>
            </a:pPr>
            <a:fld id="{C6ADD0F5-1494-4158-8740-ECAAAD049C36}" type="slidenum">
              <a:rPr lang="fi-FI" altLang="fi-FI" sz="1000" smtClean="0">
                <a:solidFill>
                  <a:srgbClr val="0066CC"/>
                </a:solidFill>
              </a:rPr>
              <a:pPr>
                <a:spcBef>
                  <a:spcPct val="0"/>
                </a:spcBef>
                <a:buFontTx/>
                <a:buNone/>
              </a:pPr>
              <a:t>9</a:t>
            </a:fld>
            <a:endParaRPr lang="fi-FI" altLang="fi-FI" sz="1000" smtClean="0">
              <a:solidFill>
                <a:srgbClr val="0066CC"/>
              </a:solidFill>
            </a:endParaRPr>
          </a:p>
        </p:txBody>
      </p:sp>
      <p:sp>
        <p:nvSpPr>
          <p:cNvPr id="6149" name="Rectangle 2"/>
          <p:cNvSpPr>
            <a:spLocks noGrp="1" noChangeArrowheads="1"/>
          </p:cNvSpPr>
          <p:nvPr>
            <p:ph type="title"/>
          </p:nvPr>
        </p:nvSpPr>
        <p:spPr/>
        <p:txBody>
          <a:bodyPr/>
          <a:lstStyle/>
          <a:p>
            <a:pPr eaLnBrk="1" hangingPunct="1"/>
            <a:r>
              <a:rPr lang="fi-FI" altLang="fi-FI" smtClean="0"/>
              <a:t>JOUKKUEEN PERUSKOKOONPANO</a:t>
            </a:r>
          </a:p>
        </p:txBody>
      </p:sp>
      <p:sp>
        <p:nvSpPr>
          <p:cNvPr id="21507" name="Rectangle 3"/>
          <p:cNvSpPr>
            <a:spLocks noGrp="1" noChangeArrowheads="1"/>
          </p:cNvSpPr>
          <p:nvPr>
            <p:ph type="body" idx="1"/>
          </p:nvPr>
        </p:nvSpPr>
        <p:spPr>
          <a:xfrm>
            <a:off x="7113240" y="1412776"/>
            <a:ext cx="2371750" cy="4114800"/>
          </a:xfrm>
        </p:spPr>
        <p:txBody>
          <a:bodyPr/>
          <a:lstStyle/>
          <a:p>
            <a:pPr marL="0" indent="0" eaLnBrk="1" hangingPunct="1">
              <a:buFontTx/>
              <a:buNone/>
              <a:defRPr/>
            </a:pPr>
            <a:r>
              <a:rPr lang="fi-FI" altLang="fi-FI" sz="1400" dirty="0" smtClean="0"/>
              <a:t>Kirjoita pelaajan nimi</a:t>
            </a:r>
          </a:p>
          <a:p>
            <a:pPr marL="0" indent="0" eaLnBrk="1" hangingPunct="1">
              <a:buFontTx/>
              <a:buNone/>
              <a:defRPr/>
            </a:pPr>
            <a:r>
              <a:rPr lang="fi-FI" altLang="fi-FI" sz="1400" dirty="0" smtClean="0"/>
              <a:t>Paina Hae</a:t>
            </a:r>
          </a:p>
          <a:p>
            <a:pPr marL="0" indent="0" eaLnBrk="1" hangingPunct="1">
              <a:buFontTx/>
              <a:buNone/>
              <a:defRPr/>
            </a:pPr>
            <a:endParaRPr lang="fi-FI" altLang="fi-FI" sz="1400" dirty="0" smtClean="0"/>
          </a:p>
          <a:p>
            <a:pPr marL="0" indent="0" eaLnBrk="1" hangingPunct="1">
              <a:buFontTx/>
              <a:buNone/>
              <a:defRPr/>
            </a:pPr>
            <a:r>
              <a:rPr lang="fi-FI" altLang="fi-FI" sz="1400" dirty="0" smtClean="0"/>
              <a:t>TAI hae kaikki kerralla</a:t>
            </a:r>
          </a:p>
          <a:p>
            <a:pPr marL="0" indent="0" eaLnBrk="1" hangingPunct="1">
              <a:buFontTx/>
              <a:buNone/>
              <a:defRPr/>
            </a:pPr>
            <a:endParaRPr lang="fi-FI" altLang="fi-FI" sz="1400" dirty="0"/>
          </a:p>
          <a:p>
            <a:pPr marL="0" indent="0" eaLnBrk="1" hangingPunct="1">
              <a:buFontTx/>
              <a:buNone/>
              <a:defRPr/>
            </a:pPr>
            <a:r>
              <a:rPr lang="fi-FI" altLang="fi-FI" sz="1400" dirty="0" smtClean="0"/>
              <a:t>Tarvittaessa valitse Seurayhteisön pelaajat</a:t>
            </a:r>
          </a:p>
          <a:p>
            <a:pPr marL="0" indent="0" eaLnBrk="1" hangingPunct="1">
              <a:buFontTx/>
              <a:buNone/>
              <a:defRPr/>
            </a:pPr>
            <a:endParaRPr lang="fi-FI" altLang="fi-FI" dirty="0" smtClean="0"/>
          </a:p>
        </p:txBody>
      </p:sp>
      <p:pic>
        <p:nvPicPr>
          <p:cNvPr id="2050" name="Picture 2" descr="C:\Users\Acer\Documents\screenshots\6screen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4" y="1052736"/>
            <a:ext cx="6968774" cy="374441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uora nuoliyhdysviiva 10"/>
          <p:cNvCxnSpPr/>
          <p:nvPr/>
        </p:nvCxnSpPr>
        <p:spPr bwMode="auto">
          <a:xfrm flipH="1">
            <a:off x="2576736" y="1571674"/>
            <a:ext cx="4248472" cy="561182"/>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13" name="Suora nuoliyhdysviiva 12"/>
          <p:cNvCxnSpPr/>
          <p:nvPr/>
        </p:nvCxnSpPr>
        <p:spPr bwMode="auto">
          <a:xfrm flipH="1">
            <a:off x="2576736" y="1571674"/>
            <a:ext cx="4248472" cy="921222"/>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16" name="Suora nuoliyhdysviiva 15"/>
          <p:cNvCxnSpPr/>
          <p:nvPr/>
        </p:nvCxnSpPr>
        <p:spPr bwMode="auto">
          <a:xfrm flipH="1">
            <a:off x="2576736" y="1852265"/>
            <a:ext cx="4248472" cy="1072679"/>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18" name="Suora nuoliyhdysviiva 17"/>
          <p:cNvCxnSpPr/>
          <p:nvPr/>
        </p:nvCxnSpPr>
        <p:spPr bwMode="auto">
          <a:xfrm flipH="1">
            <a:off x="2936776" y="2324509"/>
            <a:ext cx="3888432" cy="600435"/>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cxnSp>
        <p:nvCxnSpPr>
          <p:cNvPr id="20" name="Suora nuoliyhdysviiva 19"/>
          <p:cNvCxnSpPr/>
          <p:nvPr/>
        </p:nvCxnSpPr>
        <p:spPr bwMode="auto">
          <a:xfrm flipH="1">
            <a:off x="2936776" y="2924944"/>
            <a:ext cx="3888432" cy="504056"/>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50806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arn(inVertical)">
                                      <p:cBhvr>
                                        <p:cTn id="7" dur="500"/>
                                        <p:tgtEl>
                                          <p:spTgt spid="2150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1507">
                                            <p:txEl>
                                              <p:pRg st="1" end="1"/>
                                            </p:txEl>
                                          </p:spTgt>
                                        </p:tgtEl>
                                        <p:attrNameLst>
                                          <p:attrName>style.visibility</p:attrName>
                                        </p:attrNameLst>
                                      </p:cBhvr>
                                      <p:to>
                                        <p:strVal val="visible"/>
                                      </p:to>
                                    </p:set>
                                    <p:animEffect transition="in" filter="fade">
                                      <p:cBhvr>
                                        <p:cTn id="18" dur="1000"/>
                                        <p:tgtEl>
                                          <p:spTgt spid="21507">
                                            <p:txEl>
                                              <p:pRg st="1" end="1"/>
                                            </p:txEl>
                                          </p:spTgt>
                                        </p:tgtEl>
                                      </p:cBhvr>
                                    </p:animEffect>
                                    <p:anim calcmode="lin" valueType="num">
                                      <p:cBhvr>
                                        <p:cTn id="19"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1507">
                                            <p:txEl>
                                              <p:pRg st="1" end="1"/>
                                            </p:txEl>
                                          </p:spTgt>
                                        </p:tgtEl>
                                        <p:attrNameLst>
                                          <p:attrName>ppt_y</p:attrName>
                                        </p:attrNameLst>
                                      </p:cBhvr>
                                      <p:tavLst>
                                        <p:tav tm="0">
                                          <p:val>
                                            <p:strVal val="#ppt_y+.1"/>
                                          </p:val>
                                        </p:tav>
                                        <p:tav tm="100000">
                                          <p:val>
                                            <p:strVal val="#ppt_y"/>
                                          </p:val>
                                        </p:tav>
                                      </p:tavLst>
                                    </p:anim>
                                  </p:childTnLst>
                                </p:cTn>
                              </p:par>
                              <p:par>
                                <p:cTn id="21" presetID="16" presetClass="entr" presetSubtype="2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507">
                                            <p:txEl>
                                              <p:pRg st="3" end="3"/>
                                            </p:txEl>
                                          </p:spTgt>
                                        </p:tgtEl>
                                        <p:attrNameLst>
                                          <p:attrName>style.visibility</p:attrName>
                                        </p:attrNameLst>
                                      </p:cBhvr>
                                      <p:to>
                                        <p:strVal val="visible"/>
                                      </p:to>
                                    </p:set>
                                    <p:animEffect transition="in" filter="fade">
                                      <p:cBhvr>
                                        <p:cTn id="28" dur="1000"/>
                                        <p:tgtEl>
                                          <p:spTgt spid="21507">
                                            <p:txEl>
                                              <p:pRg st="3" end="3"/>
                                            </p:txEl>
                                          </p:spTgt>
                                        </p:tgtEl>
                                      </p:cBhvr>
                                    </p:animEffect>
                                    <p:anim calcmode="lin" valueType="num">
                                      <p:cBhvr>
                                        <p:cTn id="29"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507">
                                            <p:txEl>
                                              <p:pRg st="3" end="3"/>
                                            </p:txEl>
                                          </p:spTgt>
                                        </p:tgtEl>
                                        <p:attrNameLst>
                                          <p:attrName>ppt_y</p:attrName>
                                        </p:attrNameLst>
                                      </p:cBhvr>
                                      <p:tavLst>
                                        <p:tav tm="0">
                                          <p:val>
                                            <p:strVal val="#ppt_y+.1"/>
                                          </p:val>
                                        </p:tav>
                                        <p:tav tm="100000">
                                          <p:val>
                                            <p:strVal val="#ppt_y"/>
                                          </p:val>
                                        </p:tav>
                                      </p:tavLst>
                                    </p:anim>
                                  </p:childTnLst>
                                </p:cTn>
                              </p:par>
                              <p:par>
                                <p:cTn id="31" presetID="16" presetClass="entr" presetSubtype="21"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507">
                                            <p:txEl>
                                              <p:pRg st="5" end="5"/>
                                            </p:txEl>
                                          </p:spTgt>
                                        </p:tgtEl>
                                        <p:attrNameLst>
                                          <p:attrName>style.visibility</p:attrName>
                                        </p:attrNameLst>
                                      </p:cBhvr>
                                      <p:to>
                                        <p:strVal val="visible"/>
                                      </p:to>
                                    </p:set>
                                    <p:animEffect transition="in" filter="fade">
                                      <p:cBhvr>
                                        <p:cTn id="38" dur="1000"/>
                                        <p:tgtEl>
                                          <p:spTgt spid="21507">
                                            <p:txEl>
                                              <p:pRg st="5" end="5"/>
                                            </p:txEl>
                                          </p:spTgt>
                                        </p:tgtEl>
                                      </p:cBhvr>
                                    </p:animEffect>
                                    <p:anim calcmode="lin" valueType="num">
                                      <p:cBhvr>
                                        <p:cTn id="39" dur="10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1507">
                                            <p:txEl>
                                              <p:pRg st="5" end="5"/>
                                            </p:txEl>
                                          </p:spTgt>
                                        </p:tgtEl>
                                        <p:attrNameLst>
                                          <p:attrName>ppt_y</p:attrName>
                                        </p:attrNameLst>
                                      </p:cBhvr>
                                      <p:tavLst>
                                        <p:tav tm="0">
                                          <p:val>
                                            <p:strVal val="#ppt_y+.1"/>
                                          </p:val>
                                        </p:tav>
                                        <p:tav tm="100000">
                                          <p:val>
                                            <p:strVal val="#ppt_y"/>
                                          </p:val>
                                        </p:tav>
                                      </p:tavLst>
                                    </p:anim>
                                  </p:childTnLst>
                                </p:cTn>
                              </p:par>
                              <p:par>
                                <p:cTn id="41" presetID="16" presetClass="entr" presetSubtype="21" fill="hold" nodeType="withEffect">
                                  <p:stCondLst>
                                    <p:cond delay="25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altLang="fi-FI"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altLang="fi-FI"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1811</TotalTime>
  <Words>2580</Words>
  <Application>Microsoft Office PowerPoint</Application>
  <PresentationFormat>A4-paperi (210 x 297 mm)</PresentationFormat>
  <Paragraphs>666</Paragraphs>
  <Slides>52</Slides>
  <Notes>21</Notes>
  <HiddenSlides>0</HiddenSlides>
  <MMClips>0</MMClips>
  <ScaleCrop>false</ScaleCrop>
  <HeadingPairs>
    <vt:vector size="4" baseType="variant">
      <vt:variant>
        <vt:lpstr>Teema</vt:lpstr>
      </vt:variant>
      <vt:variant>
        <vt:i4>1</vt:i4>
      </vt:variant>
      <vt:variant>
        <vt:lpstr>Dian otsikot</vt:lpstr>
      </vt:variant>
      <vt:variant>
        <vt:i4>52</vt:i4>
      </vt:variant>
    </vt:vector>
  </HeadingPairs>
  <TitlesOfParts>
    <vt:vector size="53" baseType="lpstr">
      <vt:lpstr>Blank Presentation</vt:lpstr>
      <vt:lpstr>Tilastointi- ja tulospalveluohjelma</vt:lpstr>
      <vt:lpstr>PowerPoint-esitys</vt:lpstr>
      <vt:lpstr>PowerPoint-esitys</vt:lpstr>
      <vt:lpstr>HENKILÖSIVUSTO</vt:lpstr>
      <vt:lpstr>JOUKKUESIVUSTO/ joukkueen käyttäjäprofiili</vt:lpstr>
      <vt:lpstr>JOUKKUESIVUSTO</vt:lpstr>
      <vt:lpstr>JOUKKUESIVUSTO</vt:lpstr>
      <vt:lpstr>JOUKKUEEN PERUSKOKOONPANO</vt:lpstr>
      <vt:lpstr>JOUKKUEEN PERUSKOKOONPANO</vt:lpstr>
      <vt:lpstr>JOUKKUEEN PERUSKOKOONPANO</vt:lpstr>
      <vt:lpstr>PELAAJALIIKENNESOPIMUSSIIRTO HUOM!!! KIRJAUTUMINEN SEURAPALVELUTUNNUKSILLA</vt:lpstr>
      <vt:lpstr>PELAAJALIIKENNESOPIMUSSIIRRON PALAUTUS HUOM!!! KIRJAUTUMINEN SEURAPALVELUTUNNUKSILLA</vt:lpstr>
      <vt:lpstr>JOUKKUEEN PERUSKOKOONPANO</vt:lpstr>
      <vt:lpstr>JOUKKUEEN OTTELUKOKOONPANO</vt:lpstr>
      <vt:lpstr>JOUKKUEEN OTTELUKOKOONPANO</vt:lpstr>
      <vt:lpstr>JOUKKUEEN OTTELUKOKOONPANO</vt:lpstr>
      <vt:lpstr>JOUKKUEEN PELAAJALUETTELO</vt:lpstr>
      <vt:lpstr>TILASTOINTI JA TULOSPALVELU                          TiTu ( 10.09.2015) </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vt:lpstr>
      <vt:lpstr>TILASTOINTI JA TULOSPALVELU (TiTu)    Kiitoksia kaikille! Kouluttajasi yhteystiedot löydät  KESKIMAAN ALUEEN sivuilta  Jukka Bärlund 0400-646 807 jukka.barlund@elisanet.fi</vt:lpstr>
    </vt:vector>
  </TitlesOfParts>
  <Company>SJL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SJL</dc:creator>
  <cp:lastModifiedBy>acer</cp:lastModifiedBy>
  <cp:revision>162</cp:revision>
  <dcterms:created xsi:type="dcterms:W3CDTF">2008-06-27T09:40:51Z</dcterms:created>
  <dcterms:modified xsi:type="dcterms:W3CDTF">2015-09-16T12:56:54Z</dcterms:modified>
</cp:coreProperties>
</file>