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  <p:sldMasterId id="2147483669" r:id="rId2"/>
  </p:sldMasterIdLst>
  <p:notesMasterIdLst>
    <p:notesMasterId r:id="rId23"/>
  </p:notesMasterIdLst>
  <p:sldIdLst>
    <p:sldId id="257" r:id="rId3"/>
    <p:sldId id="364" r:id="rId4"/>
    <p:sldId id="280" r:id="rId5"/>
    <p:sldId id="258" r:id="rId6"/>
    <p:sldId id="318" r:id="rId7"/>
    <p:sldId id="386" r:id="rId8"/>
    <p:sldId id="347" r:id="rId9"/>
    <p:sldId id="348" r:id="rId10"/>
    <p:sldId id="349" r:id="rId11"/>
    <p:sldId id="350" r:id="rId12"/>
    <p:sldId id="353" r:id="rId13"/>
    <p:sldId id="354" r:id="rId14"/>
    <p:sldId id="355" r:id="rId15"/>
    <p:sldId id="358" r:id="rId16"/>
    <p:sldId id="356" r:id="rId17"/>
    <p:sldId id="360" r:id="rId18"/>
    <p:sldId id="387" r:id="rId19"/>
    <p:sldId id="361" r:id="rId20"/>
    <p:sldId id="362" r:id="rId21"/>
    <p:sldId id="363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Normaali tyyli 2 - Korostu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986" autoAdjust="0"/>
    <p:restoredTop sz="94660"/>
  </p:normalViewPr>
  <p:slideViewPr>
    <p:cSldViewPr snapToGrid="0">
      <p:cViewPr>
        <p:scale>
          <a:sx n="75" d="100"/>
          <a:sy n="75" d="100"/>
        </p:scale>
        <p:origin x="1176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32390FD-B089-43AE-A79A-B9AED0A79545}" type="doc">
      <dgm:prSet loTypeId="urn:microsoft.com/office/officeart/2005/8/layout/chevron2" loCatId="process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fi-FI"/>
        </a:p>
      </dgm:t>
    </dgm:pt>
    <dgm:pt modelId="{EF1F2C86-757E-449A-A977-103ABB3FA685}">
      <dgm:prSet phldrT="[Teksti]"/>
      <dgm:spPr/>
      <dgm:t>
        <a:bodyPr/>
        <a:lstStyle/>
        <a:p>
          <a:r>
            <a:rPr lang="fi-FI" dirty="0"/>
            <a:t>SISÄÄN</a:t>
          </a:r>
        </a:p>
      </dgm:t>
    </dgm:pt>
    <dgm:pt modelId="{F37EE350-9EED-4F0A-AB3D-AE9985B09C60}" type="parTrans" cxnId="{F5D339A0-7174-43E4-8C76-21A4FCB43DA7}">
      <dgm:prSet/>
      <dgm:spPr/>
      <dgm:t>
        <a:bodyPr/>
        <a:lstStyle/>
        <a:p>
          <a:endParaRPr lang="fi-FI"/>
        </a:p>
      </dgm:t>
    </dgm:pt>
    <dgm:pt modelId="{5EDDDE3E-BBB4-45AF-80F8-2D79E4CF27DA}" type="sibTrans" cxnId="{F5D339A0-7174-43E4-8C76-21A4FCB43DA7}">
      <dgm:prSet/>
      <dgm:spPr/>
      <dgm:t>
        <a:bodyPr/>
        <a:lstStyle/>
        <a:p>
          <a:endParaRPr lang="fi-FI"/>
        </a:p>
      </dgm:t>
    </dgm:pt>
    <dgm:pt modelId="{661AF89E-C3A3-4531-A9AF-C7A77E998559}">
      <dgm:prSet phldrT="[Teksti]" custT="1"/>
      <dgm:spPr/>
      <dgm:t>
        <a:bodyPr/>
        <a:lstStyle/>
        <a:p>
          <a:r>
            <a:rPr lang="fi-FI" sz="1600" b="1" dirty="0"/>
            <a:t>Raaka-aineet</a:t>
          </a:r>
          <a:r>
            <a:rPr lang="fi-FI" sz="1600" dirty="0"/>
            <a:t> (vastaanotettavat jätemateriaalit, pakkausmateriaalit, kemikaalit, apuaineet, tarvikkeet, osat)</a:t>
          </a:r>
        </a:p>
      </dgm:t>
    </dgm:pt>
    <dgm:pt modelId="{A3B644BD-FBE3-4178-B720-D4DDBFB509D3}" type="parTrans" cxnId="{CD5DBA94-7216-4CCB-B53C-EAFEC8AC09AA}">
      <dgm:prSet/>
      <dgm:spPr/>
      <dgm:t>
        <a:bodyPr/>
        <a:lstStyle/>
        <a:p>
          <a:endParaRPr lang="fi-FI"/>
        </a:p>
      </dgm:t>
    </dgm:pt>
    <dgm:pt modelId="{F113B6D6-7BEF-45F8-AC8A-D815F5F6AC81}" type="sibTrans" cxnId="{CD5DBA94-7216-4CCB-B53C-EAFEC8AC09AA}">
      <dgm:prSet/>
      <dgm:spPr/>
      <dgm:t>
        <a:bodyPr/>
        <a:lstStyle/>
        <a:p>
          <a:endParaRPr lang="fi-FI"/>
        </a:p>
      </dgm:t>
    </dgm:pt>
    <dgm:pt modelId="{DCC831F7-CC3D-4D3E-B2C8-0715AA83EC40}">
      <dgm:prSet phldrT="[Teksti]"/>
      <dgm:spPr/>
      <dgm:t>
        <a:bodyPr/>
        <a:lstStyle/>
        <a:p>
          <a:r>
            <a:rPr lang="fi-FI" dirty="0"/>
            <a:t>ROMUPIHA</a:t>
          </a:r>
        </a:p>
      </dgm:t>
    </dgm:pt>
    <dgm:pt modelId="{F33E9D72-F27C-4903-886B-3FC210D46162}" type="parTrans" cxnId="{DE2F5A12-E9B7-47DD-B9E4-C55B7BFDD600}">
      <dgm:prSet/>
      <dgm:spPr/>
      <dgm:t>
        <a:bodyPr/>
        <a:lstStyle/>
        <a:p>
          <a:endParaRPr lang="fi-FI"/>
        </a:p>
      </dgm:t>
    </dgm:pt>
    <dgm:pt modelId="{024BD2B3-4A94-45D5-BFB7-B0E78920E101}" type="sibTrans" cxnId="{DE2F5A12-E9B7-47DD-B9E4-C55B7BFDD600}">
      <dgm:prSet/>
      <dgm:spPr/>
      <dgm:t>
        <a:bodyPr/>
        <a:lstStyle/>
        <a:p>
          <a:endParaRPr lang="fi-FI"/>
        </a:p>
      </dgm:t>
    </dgm:pt>
    <dgm:pt modelId="{721649E8-37EB-457D-9C50-C03B12916CB3}">
      <dgm:prSet phldrT="[Teksti]" custT="1"/>
      <dgm:spPr/>
      <dgm:t>
        <a:bodyPr/>
        <a:lstStyle/>
        <a:p>
          <a:r>
            <a:rPr lang="fi-FI" sz="1600" b="1" dirty="0"/>
            <a:t>Toiminta</a:t>
          </a:r>
          <a:r>
            <a:rPr lang="fi-FI" sz="1600" dirty="0"/>
            <a:t> (kuljetus, punnitus, säteilymittaus, laadunvarmistus, luokittelu, vähennykset, lajittelu, varastointi, esikäsittelytoiminnot, koneellinen leikkaus, paalaus, murskaus, erottelu jne., lastaus, kuljetus kotimaahan ja vientiin, tietojen rekisteröinti, kirjanpito ja tilastointi, raportointi, tarkkailu, mittarit ja niiden seuranta)</a:t>
          </a:r>
        </a:p>
      </dgm:t>
    </dgm:pt>
    <dgm:pt modelId="{CD451DE8-7FBF-43B1-953D-218AF76495FF}" type="parTrans" cxnId="{F7CFD191-F185-4159-9305-5050E4462FC6}">
      <dgm:prSet/>
      <dgm:spPr/>
      <dgm:t>
        <a:bodyPr/>
        <a:lstStyle/>
        <a:p>
          <a:endParaRPr lang="fi-FI"/>
        </a:p>
      </dgm:t>
    </dgm:pt>
    <dgm:pt modelId="{627B5FBE-98C2-4108-A8E8-A747DBC79B1B}" type="sibTrans" cxnId="{F7CFD191-F185-4159-9305-5050E4462FC6}">
      <dgm:prSet/>
      <dgm:spPr/>
      <dgm:t>
        <a:bodyPr/>
        <a:lstStyle/>
        <a:p>
          <a:endParaRPr lang="fi-FI"/>
        </a:p>
      </dgm:t>
    </dgm:pt>
    <dgm:pt modelId="{46CFF6D1-0939-4A5F-8E50-E8784B14094D}">
      <dgm:prSet phldrT="[Teksti]"/>
      <dgm:spPr/>
      <dgm:t>
        <a:bodyPr/>
        <a:lstStyle/>
        <a:p>
          <a:r>
            <a:rPr lang="fi-FI" dirty="0"/>
            <a:t>ULOS</a:t>
          </a:r>
        </a:p>
      </dgm:t>
    </dgm:pt>
    <dgm:pt modelId="{CC8D4F9F-3E85-4253-8C06-5656915870EA}" type="parTrans" cxnId="{8D623B6B-82A1-4ABC-8CCD-5AEEB035D430}">
      <dgm:prSet/>
      <dgm:spPr/>
      <dgm:t>
        <a:bodyPr/>
        <a:lstStyle/>
        <a:p>
          <a:endParaRPr lang="fi-FI"/>
        </a:p>
      </dgm:t>
    </dgm:pt>
    <dgm:pt modelId="{7D1FD002-D6B8-4761-9AB4-9F38FEBFBEDF}" type="sibTrans" cxnId="{8D623B6B-82A1-4ABC-8CCD-5AEEB035D430}">
      <dgm:prSet/>
      <dgm:spPr/>
      <dgm:t>
        <a:bodyPr/>
        <a:lstStyle/>
        <a:p>
          <a:endParaRPr lang="fi-FI"/>
        </a:p>
      </dgm:t>
    </dgm:pt>
    <dgm:pt modelId="{574D6985-DF7D-4C81-BE00-05F6B10D4D13}">
      <dgm:prSet phldrT="[Teksti]" custT="1"/>
      <dgm:spPr/>
      <dgm:t>
        <a:bodyPr/>
        <a:lstStyle/>
        <a:p>
          <a:r>
            <a:rPr lang="fi-FI" sz="1600" b="1" dirty="0"/>
            <a:t>Tuotteet</a:t>
          </a:r>
          <a:r>
            <a:rPr lang="fi-FI" sz="1600" dirty="0"/>
            <a:t> (asiakasvaatimukset täyttävä kierrätysraaka-aine, hyötykäytettävät osat)</a:t>
          </a:r>
        </a:p>
      </dgm:t>
    </dgm:pt>
    <dgm:pt modelId="{AE2DCB99-5A4C-4C8F-841D-091235FB0F4B}" type="parTrans" cxnId="{3670CF97-605C-4556-BEDF-CA70BF949C4E}">
      <dgm:prSet/>
      <dgm:spPr/>
      <dgm:t>
        <a:bodyPr/>
        <a:lstStyle/>
        <a:p>
          <a:endParaRPr lang="fi-FI"/>
        </a:p>
      </dgm:t>
    </dgm:pt>
    <dgm:pt modelId="{911E11B2-F01C-4CB4-8A24-A58BC12C1F14}" type="sibTrans" cxnId="{3670CF97-605C-4556-BEDF-CA70BF949C4E}">
      <dgm:prSet/>
      <dgm:spPr/>
      <dgm:t>
        <a:bodyPr/>
        <a:lstStyle/>
        <a:p>
          <a:endParaRPr lang="fi-FI"/>
        </a:p>
      </dgm:t>
    </dgm:pt>
    <dgm:pt modelId="{A92F3EA9-51E5-4E1D-A311-A9CD7C2E0FC4}">
      <dgm:prSet custT="1"/>
      <dgm:spPr/>
      <dgm:t>
        <a:bodyPr/>
        <a:lstStyle/>
        <a:p>
          <a:r>
            <a:rPr lang="fi-FI" sz="1600" b="1" dirty="0"/>
            <a:t>Tuotantopanokset</a:t>
          </a:r>
          <a:r>
            <a:rPr lang="fi-FI" sz="1600" dirty="0"/>
            <a:t> (koneet ja kalusto, sähkö, kemikaalit, poltto- ja voiteluaineet, emulsiot, vesi, tuotannon apuaineet, pesuaineet, nestekaasu, happi, hitsauskaasut)</a:t>
          </a:r>
        </a:p>
      </dgm:t>
    </dgm:pt>
    <dgm:pt modelId="{A6A0A87E-8E27-45B5-95CD-47D80A13F3DB}" type="parTrans" cxnId="{2E80A6C0-9D22-4899-A11A-EAFB6BA49F5A}">
      <dgm:prSet/>
      <dgm:spPr/>
      <dgm:t>
        <a:bodyPr/>
        <a:lstStyle/>
        <a:p>
          <a:endParaRPr lang="fi-FI"/>
        </a:p>
      </dgm:t>
    </dgm:pt>
    <dgm:pt modelId="{6ED486C0-3047-48E3-B0E3-F794934D83CF}" type="sibTrans" cxnId="{2E80A6C0-9D22-4899-A11A-EAFB6BA49F5A}">
      <dgm:prSet/>
      <dgm:spPr/>
      <dgm:t>
        <a:bodyPr/>
        <a:lstStyle/>
        <a:p>
          <a:endParaRPr lang="fi-FI"/>
        </a:p>
      </dgm:t>
    </dgm:pt>
    <dgm:pt modelId="{C2024B48-A9A2-4BD4-A5F7-EE4E8CB31744}">
      <dgm:prSet custT="1"/>
      <dgm:spPr/>
      <dgm:t>
        <a:bodyPr/>
        <a:lstStyle/>
        <a:p>
          <a:r>
            <a:rPr lang="fi-FI" sz="1600" b="1" dirty="0"/>
            <a:t>Resurssit</a:t>
          </a:r>
          <a:r>
            <a:rPr lang="fi-FI" sz="1600" dirty="0"/>
            <a:t> (ihmiset, tieto, taito ja pätevyydet, koneet ja kalusto, materiaalit, luvat ja ilmoitukset</a:t>
          </a:r>
          <a:r>
            <a:rPr lang="fi-FI" sz="1300" dirty="0"/>
            <a:t>,…)</a:t>
          </a:r>
        </a:p>
      </dgm:t>
    </dgm:pt>
    <dgm:pt modelId="{D9A49F16-97AC-40CC-9B7C-A10AA5730A7E}" type="parTrans" cxnId="{B3C9054B-0F44-47E0-B237-DA76DE468DB1}">
      <dgm:prSet/>
      <dgm:spPr/>
      <dgm:t>
        <a:bodyPr/>
        <a:lstStyle/>
        <a:p>
          <a:endParaRPr lang="fi-FI"/>
        </a:p>
      </dgm:t>
    </dgm:pt>
    <dgm:pt modelId="{5C1FF2E2-65B1-4916-B395-83BEF0434332}" type="sibTrans" cxnId="{B3C9054B-0F44-47E0-B237-DA76DE468DB1}">
      <dgm:prSet/>
      <dgm:spPr/>
      <dgm:t>
        <a:bodyPr/>
        <a:lstStyle/>
        <a:p>
          <a:endParaRPr lang="fi-FI"/>
        </a:p>
      </dgm:t>
    </dgm:pt>
    <dgm:pt modelId="{D90F0C6B-913D-4446-B1D2-58EA963F5DB3}">
      <dgm:prSet custT="1"/>
      <dgm:spPr/>
      <dgm:t>
        <a:bodyPr/>
        <a:lstStyle/>
        <a:p>
          <a:r>
            <a:rPr lang="fi-FI" sz="1600" b="1" dirty="0"/>
            <a:t>Sivutuotteet, </a:t>
          </a:r>
          <a:r>
            <a:rPr lang="fi-FI" sz="1600" b="1" dirty="0" err="1"/>
            <a:t>EoW</a:t>
          </a:r>
          <a:endParaRPr lang="fi-FI" sz="1600" b="1" dirty="0"/>
        </a:p>
      </dgm:t>
    </dgm:pt>
    <dgm:pt modelId="{5CF0C31F-2BC9-4D1D-B977-28026D0F5742}" type="parTrans" cxnId="{DCAB2796-47C2-4E5A-850F-D0FB316A58AF}">
      <dgm:prSet/>
      <dgm:spPr/>
      <dgm:t>
        <a:bodyPr/>
        <a:lstStyle/>
        <a:p>
          <a:endParaRPr lang="fi-FI"/>
        </a:p>
      </dgm:t>
    </dgm:pt>
    <dgm:pt modelId="{297E2B81-8A77-4531-8421-439878E9039F}" type="sibTrans" cxnId="{DCAB2796-47C2-4E5A-850F-D0FB316A58AF}">
      <dgm:prSet/>
      <dgm:spPr/>
      <dgm:t>
        <a:bodyPr/>
        <a:lstStyle/>
        <a:p>
          <a:endParaRPr lang="fi-FI"/>
        </a:p>
      </dgm:t>
    </dgm:pt>
    <dgm:pt modelId="{EEA8EA28-C12C-4004-A16B-A0CAE8B5F84F}">
      <dgm:prSet custT="1"/>
      <dgm:spPr/>
      <dgm:t>
        <a:bodyPr/>
        <a:lstStyle/>
        <a:p>
          <a:r>
            <a:rPr lang="fi-FI" sz="1600" b="1" dirty="0"/>
            <a:t>Jätteet</a:t>
          </a:r>
          <a:r>
            <a:rPr lang="fi-FI" sz="1600" dirty="0"/>
            <a:t> (vaaralliset jätteet, vaarattomat jätteet, POP-jätteet, jäteasetuksen 978/2021 mukaisesti luokiteltuina)</a:t>
          </a:r>
        </a:p>
      </dgm:t>
    </dgm:pt>
    <dgm:pt modelId="{1444DB4D-3FB3-42A2-B19D-0F7BFCC5960B}" type="parTrans" cxnId="{804E61E1-1363-4879-9CF3-D71C64B0FC87}">
      <dgm:prSet/>
      <dgm:spPr/>
      <dgm:t>
        <a:bodyPr/>
        <a:lstStyle/>
        <a:p>
          <a:endParaRPr lang="fi-FI"/>
        </a:p>
      </dgm:t>
    </dgm:pt>
    <dgm:pt modelId="{19C4383A-9A4E-4742-A510-47A0AB89FD82}" type="sibTrans" cxnId="{804E61E1-1363-4879-9CF3-D71C64B0FC87}">
      <dgm:prSet/>
      <dgm:spPr/>
      <dgm:t>
        <a:bodyPr/>
        <a:lstStyle/>
        <a:p>
          <a:endParaRPr lang="fi-FI"/>
        </a:p>
      </dgm:t>
    </dgm:pt>
    <dgm:pt modelId="{3A9A85CA-1D6D-4510-8C29-D6A8A815F12B}">
      <dgm:prSet custT="1"/>
      <dgm:spPr/>
      <dgm:t>
        <a:bodyPr/>
        <a:lstStyle/>
        <a:p>
          <a:r>
            <a:rPr lang="fi-FI" sz="1600" b="1" dirty="0"/>
            <a:t>Päästöt</a:t>
          </a:r>
          <a:r>
            <a:rPr lang="fi-FI" sz="1600" dirty="0"/>
            <a:t> (ilma-, vesi-, pöly-, kaasumaiset, melu-, tärinä-, haju-, roska- ym. päästöt)</a:t>
          </a:r>
        </a:p>
      </dgm:t>
    </dgm:pt>
    <dgm:pt modelId="{B3ECAE2B-EE75-43BF-A054-C46982B85358}" type="parTrans" cxnId="{CBF15913-E99D-494D-A80F-5A53C01385A6}">
      <dgm:prSet/>
      <dgm:spPr/>
      <dgm:t>
        <a:bodyPr/>
        <a:lstStyle/>
        <a:p>
          <a:endParaRPr lang="fi-FI"/>
        </a:p>
      </dgm:t>
    </dgm:pt>
    <dgm:pt modelId="{533C5AA9-2CD4-42EC-ABEE-6FF7C04F5359}" type="sibTrans" cxnId="{CBF15913-E99D-494D-A80F-5A53C01385A6}">
      <dgm:prSet/>
      <dgm:spPr/>
      <dgm:t>
        <a:bodyPr/>
        <a:lstStyle/>
        <a:p>
          <a:endParaRPr lang="fi-FI"/>
        </a:p>
      </dgm:t>
    </dgm:pt>
    <dgm:pt modelId="{73E98282-6C4E-43B7-A34E-FB48A351E721}" type="pres">
      <dgm:prSet presAssocID="{532390FD-B089-43AE-A79A-B9AED0A79545}" presName="linearFlow" presStyleCnt="0">
        <dgm:presLayoutVars>
          <dgm:dir/>
          <dgm:animLvl val="lvl"/>
          <dgm:resizeHandles val="exact"/>
        </dgm:presLayoutVars>
      </dgm:prSet>
      <dgm:spPr/>
    </dgm:pt>
    <dgm:pt modelId="{67B80408-A75E-4BF5-8EB5-C7A5FFEDA7A8}" type="pres">
      <dgm:prSet presAssocID="{EF1F2C86-757E-449A-A977-103ABB3FA685}" presName="composite" presStyleCnt="0"/>
      <dgm:spPr/>
    </dgm:pt>
    <dgm:pt modelId="{AD0EA7C5-57FB-4B2C-966F-CF9BE527ECA4}" type="pres">
      <dgm:prSet presAssocID="{EF1F2C86-757E-449A-A977-103ABB3FA685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5BC06282-AA33-484C-8C07-A92CF0E5C994}" type="pres">
      <dgm:prSet presAssocID="{EF1F2C86-757E-449A-A977-103ABB3FA685}" presName="descendantText" presStyleLbl="alignAcc1" presStyleIdx="0" presStyleCnt="3" custLinFactNeighborX="0" custLinFactNeighborY="-7759">
        <dgm:presLayoutVars>
          <dgm:bulletEnabled val="1"/>
        </dgm:presLayoutVars>
      </dgm:prSet>
      <dgm:spPr/>
    </dgm:pt>
    <dgm:pt modelId="{FB829F70-31F5-4DB9-9C48-5B37A5907C41}" type="pres">
      <dgm:prSet presAssocID="{5EDDDE3E-BBB4-45AF-80F8-2D79E4CF27DA}" presName="sp" presStyleCnt="0"/>
      <dgm:spPr/>
    </dgm:pt>
    <dgm:pt modelId="{7CA471BA-F631-416F-891F-B57288798AA6}" type="pres">
      <dgm:prSet presAssocID="{DCC831F7-CC3D-4D3E-B2C8-0715AA83EC40}" presName="composite" presStyleCnt="0"/>
      <dgm:spPr/>
    </dgm:pt>
    <dgm:pt modelId="{4513348D-46F0-4344-85B5-760AB8BC1B20}" type="pres">
      <dgm:prSet presAssocID="{DCC831F7-CC3D-4D3E-B2C8-0715AA83EC40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F5B3DEB1-B5B4-463F-A112-61DFA553717C}" type="pres">
      <dgm:prSet presAssocID="{DCC831F7-CC3D-4D3E-B2C8-0715AA83EC40}" presName="descendantText" presStyleLbl="alignAcc1" presStyleIdx="1" presStyleCnt="3" custScaleY="134944">
        <dgm:presLayoutVars>
          <dgm:bulletEnabled val="1"/>
        </dgm:presLayoutVars>
      </dgm:prSet>
      <dgm:spPr/>
    </dgm:pt>
    <dgm:pt modelId="{665F1C01-F609-48BE-BB20-DD307762F68A}" type="pres">
      <dgm:prSet presAssocID="{024BD2B3-4A94-45D5-BFB7-B0E78920E101}" presName="sp" presStyleCnt="0"/>
      <dgm:spPr/>
    </dgm:pt>
    <dgm:pt modelId="{571FE6A9-B87E-4A74-8815-F213097FDB33}" type="pres">
      <dgm:prSet presAssocID="{46CFF6D1-0939-4A5F-8E50-E8784B14094D}" presName="composite" presStyleCnt="0"/>
      <dgm:spPr/>
    </dgm:pt>
    <dgm:pt modelId="{01E9C6B7-B689-4C71-B3F1-A815F740574B}" type="pres">
      <dgm:prSet presAssocID="{46CFF6D1-0939-4A5F-8E50-E8784B14094D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99DF51A8-1FCD-4656-B1FB-723A4852540A}" type="pres">
      <dgm:prSet presAssocID="{46CFF6D1-0939-4A5F-8E50-E8784B14094D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DE2F5A12-E9B7-47DD-B9E4-C55B7BFDD600}" srcId="{532390FD-B089-43AE-A79A-B9AED0A79545}" destId="{DCC831F7-CC3D-4D3E-B2C8-0715AA83EC40}" srcOrd="1" destOrd="0" parTransId="{F33E9D72-F27C-4903-886B-3FC210D46162}" sibTransId="{024BD2B3-4A94-45D5-BFB7-B0E78920E101}"/>
    <dgm:cxn modelId="{CBF15913-E99D-494D-A80F-5A53C01385A6}" srcId="{46CFF6D1-0939-4A5F-8E50-E8784B14094D}" destId="{3A9A85CA-1D6D-4510-8C29-D6A8A815F12B}" srcOrd="3" destOrd="0" parTransId="{B3ECAE2B-EE75-43BF-A054-C46982B85358}" sibTransId="{533C5AA9-2CD4-42EC-ABEE-6FF7C04F5359}"/>
    <dgm:cxn modelId="{9213E01D-1F6C-41CB-B810-310DE9FE5717}" type="presOf" srcId="{D90F0C6B-913D-4446-B1D2-58EA963F5DB3}" destId="{99DF51A8-1FCD-4656-B1FB-723A4852540A}" srcOrd="0" destOrd="1" presId="urn:microsoft.com/office/officeart/2005/8/layout/chevron2"/>
    <dgm:cxn modelId="{C96A2233-37C2-45D0-9862-E06CC85CF71A}" type="presOf" srcId="{DCC831F7-CC3D-4D3E-B2C8-0715AA83EC40}" destId="{4513348D-46F0-4344-85B5-760AB8BC1B20}" srcOrd="0" destOrd="0" presId="urn:microsoft.com/office/officeart/2005/8/layout/chevron2"/>
    <dgm:cxn modelId="{5B0A5136-7EF8-4BEE-B610-AC9E9102A391}" type="presOf" srcId="{46CFF6D1-0939-4A5F-8E50-E8784B14094D}" destId="{01E9C6B7-B689-4C71-B3F1-A815F740574B}" srcOrd="0" destOrd="0" presId="urn:microsoft.com/office/officeart/2005/8/layout/chevron2"/>
    <dgm:cxn modelId="{51AF6039-976E-4037-B1E6-A3C89E4DAE6E}" type="presOf" srcId="{3A9A85CA-1D6D-4510-8C29-D6A8A815F12B}" destId="{99DF51A8-1FCD-4656-B1FB-723A4852540A}" srcOrd="0" destOrd="3" presId="urn:microsoft.com/office/officeart/2005/8/layout/chevron2"/>
    <dgm:cxn modelId="{AD80CA63-A2D0-427F-AAF9-2C8CEDD31F1E}" type="presOf" srcId="{661AF89E-C3A3-4531-A9AF-C7A77E998559}" destId="{5BC06282-AA33-484C-8C07-A92CF0E5C994}" srcOrd="0" destOrd="0" presId="urn:microsoft.com/office/officeart/2005/8/layout/chevron2"/>
    <dgm:cxn modelId="{B3C9054B-0F44-47E0-B237-DA76DE468DB1}" srcId="{DCC831F7-CC3D-4D3E-B2C8-0715AA83EC40}" destId="{C2024B48-A9A2-4BD4-A5F7-EE4E8CB31744}" srcOrd="1" destOrd="0" parTransId="{D9A49F16-97AC-40CC-9B7C-A10AA5730A7E}" sibTransId="{5C1FF2E2-65B1-4916-B395-83BEF0434332}"/>
    <dgm:cxn modelId="{8D623B6B-82A1-4ABC-8CCD-5AEEB035D430}" srcId="{532390FD-B089-43AE-A79A-B9AED0A79545}" destId="{46CFF6D1-0939-4A5F-8E50-E8784B14094D}" srcOrd="2" destOrd="0" parTransId="{CC8D4F9F-3E85-4253-8C06-5656915870EA}" sibTransId="{7D1FD002-D6B8-4761-9AB4-9F38FEBFBEDF}"/>
    <dgm:cxn modelId="{9F8AA774-E054-4C4C-8334-8FEE416224CA}" type="presOf" srcId="{721649E8-37EB-457D-9C50-C03B12916CB3}" destId="{F5B3DEB1-B5B4-463F-A112-61DFA553717C}" srcOrd="0" destOrd="0" presId="urn:microsoft.com/office/officeart/2005/8/layout/chevron2"/>
    <dgm:cxn modelId="{10773877-3951-4BE7-9057-5BFCF334543E}" type="presOf" srcId="{532390FD-B089-43AE-A79A-B9AED0A79545}" destId="{73E98282-6C4E-43B7-A34E-FB48A351E721}" srcOrd="0" destOrd="0" presId="urn:microsoft.com/office/officeart/2005/8/layout/chevron2"/>
    <dgm:cxn modelId="{A9B43982-195A-415C-A5DB-9DC55A934392}" type="presOf" srcId="{A92F3EA9-51E5-4E1D-A311-A9CD7C2E0FC4}" destId="{5BC06282-AA33-484C-8C07-A92CF0E5C994}" srcOrd="0" destOrd="1" presId="urn:microsoft.com/office/officeart/2005/8/layout/chevron2"/>
    <dgm:cxn modelId="{F7CFD191-F185-4159-9305-5050E4462FC6}" srcId="{DCC831F7-CC3D-4D3E-B2C8-0715AA83EC40}" destId="{721649E8-37EB-457D-9C50-C03B12916CB3}" srcOrd="0" destOrd="0" parTransId="{CD451DE8-7FBF-43B1-953D-218AF76495FF}" sibTransId="{627B5FBE-98C2-4108-A8E8-A747DBC79B1B}"/>
    <dgm:cxn modelId="{CD5DBA94-7216-4CCB-B53C-EAFEC8AC09AA}" srcId="{EF1F2C86-757E-449A-A977-103ABB3FA685}" destId="{661AF89E-C3A3-4531-A9AF-C7A77E998559}" srcOrd="0" destOrd="0" parTransId="{A3B644BD-FBE3-4178-B720-D4DDBFB509D3}" sibTransId="{F113B6D6-7BEF-45F8-AC8A-D815F5F6AC81}"/>
    <dgm:cxn modelId="{DCAB2796-47C2-4E5A-850F-D0FB316A58AF}" srcId="{46CFF6D1-0939-4A5F-8E50-E8784B14094D}" destId="{D90F0C6B-913D-4446-B1D2-58EA963F5DB3}" srcOrd="1" destOrd="0" parTransId="{5CF0C31F-2BC9-4D1D-B977-28026D0F5742}" sibTransId="{297E2B81-8A77-4531-8421-439878E9039F}"/>
    <dgm:cxn modelId="{3670CF97-605C-4556-BEDF-CA70BF949C4E}" srcId="{46CFF6D1-0939-4A5F-8E50-E8784B14094D}" destId="{574D6985-DF7D-4C81-BE00-05F6B10D4D13}" srcOrd="0" destOrd="0" parTransId="{AE2DCB99-5A4C-4C8F-841D-091235FB0F4B}" sibTransId="{911E11B2-F01C-4CB4-8A24-A58BC12C1F14}"/>
    <dgm:cxn modelId="{F5D339A0-7174-43E4-8C76-21A4FCB43DA7}" srcId="{532390FD-B089-43AE-A79A-B9AED0A79545}" destId="{EF1F2C86-757E-449A-A977-103ABB3FA685}" srcOrd="0" destOrd="0" parTransId="{F37EE350-9EED-4F0A-AB3D-AE9985B09C60}" sibTransId="{5EDDDE3E-BBB4-45AF-80F8-2D79E4CF27DA}"/>
    <dgm:cxn modelId="{D20B58A5-96C1-4B47-9DED-C79EDE653765}" type="presOf" srcId="{EF1F2C86-757E-449A-A977-103ABB3FA685}" destId="{AD0EA7C5-57FB-4B2C-966F-CF9BE527ECA4}" srcOrd="0" destOrd="0" presId="urn:microsoft.com/office/officeart/2005/8/layout/chevron2"/>
    <dgm:cxn modelId="{6EF369AF-8BBE-4668-BE10-37A225D94D27}" type="presOf" srcId="{C2024B48-A9A2-4BD4-A5F7-EE4E8CB31744}" destId="{F5B3DEB1-B5B4-463F-A112-61DFA553717C}" srcOrd="0" destOrd="1" presId="urn:microsoft.com/office/officeart/2005/8/layout/chevron2"/>
    <dgm:cxn modelId="{2E80A6C0-9D22-4899-A11A-EAFB6BA49F5A}" srcId="{EF1F2C86-757E-449A-A977-103ABB3FA685}" destId="{A92F3EA9-51E5-4E1D-A311-A9CD7C2E0FC4}" srcOrd="1" destOrd="0" parTransId="{A6A0A87E-8E27-45B5-95CD-47D80A13F3DB}" sibTransId="{6ED486C0-3047-48E3-B0E3-F794934D83CF}"/>
    <dgm:cxn modelId="{173647C1-8119-4A18-AE37-01084AA1A735}" type="presOf" srcId="{574D6985-DF7D-4C81-BE00-05F6B10D4D13}" destId="{99DF51A8-1FCD-4656-B1FB-723A4852540A}" srcOrd="0" destOrd="0" presId="urn:microsoft.com/office/officeart/2005/8/layout/chevron2"/>
    <dgm:cxn modelId="{B9D6FADA-62B9-4066-9457-1F8B9FD4B7A2}" type="presOf" srcId="{EEA8EA28-C12C-4004-A16B-A0CAE8B5F84F}" destId="{99DF51A8-1FCD-4656-B1FB-723A4852540A}" srcOrd="0" destOrd="2" presId="urn:microsoft.com/office/officeart/2005/8/layout/chevron2"/>
    <dgm:cxn modelId="{804E61E1-1363-4879-9CF3-D71C64B0FC87}" srcId="{46CFF6D1-0939-4A5F-8E50-E8784B14094D}" destId="{EEA8EA28-C12C-4004-A16B-A0CAE8B5F84F}" srcOrd="2" destOrd="0" parTransId="{1444DB4D-3FB3-42A2-B19D-0F7BFCC5960B}" sibTransId="{19C4383A-9A4E-4742-A510-47A0AB89FD82}"/>
    <dgm:cxn modelId="{4AAEE433-EF74-430C-9FD1-B233C999556A}" type="presParOf" srcId="{73E98282-6C4E-43B7-A34E-FB48A351E721}" destId="{67B80408-A75E-4BF5-8EB5-C7A5FFEDA7A8}" srcOrd="0" destOrd="0" presId="urn:microsoft.com/office/officeart/2005/8/layout/chevron2"/>
    <dgm:cxn modelId="{DD41D695-1DBE-4359-9E65-E983EEF99484}" type="presParOf" srcId="{67B80408-A75E-4BF5-8EB5-C7A5FFEDA7A8}" destId="{AD0EA7C5-57FB-4B2C-966F-CF9BE527ECA4}" srcOrd="0" destOrd="0" presId="urn:microsoft.com/office/officeart/2005/8/layout/chevron2"/>
    <dgm:cxn modelId="{A7DBE890-900D-42E0-9B63-F79AF8CF3863}" type="presParOf" srcId="{67B80408-A75E-4BF5-8EB5-C7A5FFEDA7A8}" destId="{5BC06282-AA33-484C-8C07-A92CF0E5C994}" srcOrd="1" destOrd="0" presId="urn:microsoft.com/office/officeart/2005/8/layout/chevron2"/>
    <dgm:cxn modelId="{1B6071F1-EF7F-4E90-8330-36211A43E2FC}" type="presParOf" srcId="{73E98282-6C4E-43B7-A34E-FB48A351E721}" destId="{FB829F70-31F5-4DB9-9C48-5B37A5907C41}" srcOrd="1" destOrd="0" presId="urn:microsoft.com/office/officeart/2005/8/layout/chevron2"/>
    <dgm:cxn modelId="{C2278855-7CB4-43C1-BB6B-1A7DF88A96A8}" type="presParOf" srcId="{73E98282-6C4E-43B7-A34E-FB48A351E721}" destId="{7CA471BA-F631-416F-891F-B57288798AA6}" srcOrd="2" destOrd="0" presId="urn:microsoft.com/office/officeart/2005/8/layout/chevron2"/>
    <dgm:cxn modelId="{18D964B8-FE2D-4BFD-B298-877C9DE7DE25}" type="presParOf" srcId="{7CA471BA-F631-416F-891F-B57288798AA6}" destId="{4513348D-46F0-4344-85B5-760AB8BC1B20}" srcOrd="0" destOrd="0" presId="urn:microsoft.com/office/officeart/2005/8/layout/chevron2"/>
    <dgm:cxn modelId="{74853F2B-3E48-4184-9F18-A3D5D7B0C836}" type="presParOf" srcId="{7CA471BA-F631-416F-891F-B57288798AA6}" destId="{F5B3DEB1-B5B4-463F-A112-61DFA553717C}" srcOrd="1" destOrd="0" presId="urn:microsoft.com/office/officeart/2005/8/layout/chevron2"/>
    <dgm:cxn modelId="{22CF0EA6-EBD3-4718-9906-EDBE99563AE5}" type="presParOf" srcId="{73E98282-6C4E-43B7-A34E-FB48A351E721}" destId="{665F1C01-F609-48BE-BB20-DD307762F68A}" srcOrd="3" destOrd="0" presId="urn:microsoft.com/office/officeart/2005/8/layout/chevron2"/>
    <dgm:cxn modelId="{CED4609F-74FF-408D-8936-4D36EB11B33B}" type="presParOf" srcId="{73E98282-6C4E-43B7-A34E-FB48A351E721}" destId="{571FE6A9-B87E-4A74-8815-F213097FDB33}" srcOrd="4" destOrd="0" presId="urn:microsoft.com/office/officeart/2005/8/layout/chevron2"/>
    <dgm:cxn modelId="{D71E0F2A-8D34-4298-9D2D-BD75C58CADBB}" type="presParOf" srcId="{571FE6A9-B87E-4A74-8815-F213097FDB33}" destId="{01E9C6B7-B689-4C71-B3F1-A815F740574B}" srcOrd="0" destOrd="0" presId="urn:microsoft.com/office/officeart/2005/8/layout/chevron2"/>
    <dgm:cxn modelId="{F39A541C-F760-49B9-AFF4-380F16C2D21E}" type="presParOf" srcId="{571FE6A9-B87E-4A74-8815-F213097FDB33}" destId="{99DF51A8-1FCD-4656-B1FB-723A4852540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406FD9B-8A84-4724-801E-132F724263EF}" type="doc">
      <dgm:prSet loTypeId="urn:microsoft.com/office/officeart/2005/8/layout/default" loCatId="list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en-US"/>
        </a:p>
      </dgm:t>
    </dgm:pt>
    <dgm:pt modelId="{926F091A-8C4A-454B-978D-A6F0EE7831A7}">
      <dgm:prSet custT="1"/>
      <dgm:spPr/>
      <dgm:t>
        <a:bodyPr/>
        <a:lstStyle/>
        <a:p>
          <a:r>
            <a:rPr lang="fi-FI" sz="1600" dirty="0"/>
            <a:t>Keräys vs. kierrätyspalvelu</a:t>
          </a:r>
          <a:endParaRPr lang="en-US" sz="1600" dirty="0"/>
        </a:p>
      </dgm:t>
    </dgm:pt>
    <dgm:pt modelId="{48BB35BA-F820-40CF-A07F-DCABBE72A218}" type="parTrans" cxnId="{F02C9EA9-FD2B-475B-9399-DBB53AEBED5B}">
      <dgm:prSet/>
      <dgm:spPr/>
      <dgm:t>
        <a:bodyPr/>
        <a:lstStyle/>
        <a:p>
          <a:endParaRPr lang="en-US" sz="1600"/>
        </a:p>
      </dgm:t>
    </dgm:pt>
    <dgm:pt modelId="{767E717A-E1A1-4748-B77A-2F9532FFC5F7}" type="sibTrans" cxnId="{F02C9EA9-FD2B-475B-9399-DBB53AEBED5B}">
      <dgm:prSet/>
      <dgm:spPr/>
      <dgm:t>
        <a:bodyPr/>
        <a:lstStyle/>
        <a:p>
          <a:endParaRPr lang="en-US" sz="1600"/>
        </a:p>
      </dgm:t>
    </dgm:pt>
    <dgm:pt modelId="{D95FB8C2-FFBA-4EBE-97B0-934167F6A55A}">
      <dgm:prSet custT="1"/>
      <dgm:spPr/>
      <dgm:t>
        <a:bodyPr/>
        <a:lstStyle/>
        <a:p>
          <a:r>
            <a:rPr lang="fi-FI" sz="1600" dirty="0"/>
            <a:t>Materiaalin kuljetus, sisään</a:t>
          </a:r>
          <a:endParaRPr lang="en-US" sz="1600" dirty="0"/>
        </a:p>
      </dgm:t>
    </dgm:pt>
    <dgm:pt modelId="{86174A0E-1D1A-4998-BA53-804336A0DC80}" type="parTrans" cxnId="{6B181DF3-B8FD-41A2-A5AC-92C5BB0C0FA2}">
      <dgm:prSet/>
      <dgm:spPr/>
      <dgm:t>
        <a:bodyPr/>
        <a:lstStyle/>
        <a:p>
          <a:endParaRPr lang="en-US" sz="1600"/>
        </a:p>
      </dgm:t>
    </dgm:pt>
    <dgm:pt modelId="{588AFCE9-90D5-40D6-AE1E-5E7E46549F6F}" type="sibTrans" cxnId="{6B181DF3-B8FD-41A2-A5AC-92C5BB0C0FA2}">
      <dgm:prSet/>
      <dgm:spPr/>
      <dgm:t>
        <a:bodyPr/>
        <a:lstStyle/>
        <a:p>
          <a:endParaRPr lang="en-US" sz="1600"/>
        </a:p>
      </dgm:t>
    </dgm:pt>
    <dgm:pt modelId="{1B7D0043-0343-48D6-9B40-81A29AE42B75}">
      <dgm:prSet custT="1"/>
      <dgm:spPr/>
      <dgm:t>
        <a:bodyPr/>
        <a:lstStyle/>
        <a:p>
          <a:r>
            <a:rPr lang="fi-FI" sz="1600"/>
            <a:t>Säteilymittaus ja punnitus tullessa</a:t>
          </a:r>
          <a:endParaRPr lang="en-US" sz="1600"/>
        </a:p>
      </dgm:t>
    </dgm:pt>
    <dgm:pt modelId="{3CD3E5F8-2209-490A-AF36-C08684453B50}" type="parTrans" cxnId="{7C2B184A-DE8B-4866-A9F4-BF23F10A2B7E}">
      <dgm:prSet/>
      <dgm:spPr/>
      <dgm:t>
        <a:bodyPr/>
        <a:lstStyle/>
        <a:p>
          <a:endParaRPr lang="en-US" sz="1600"/>
        </a:p>
      </dgm:t>
    </dgm:pt>
    <dgm:pt modelId="{36861CDB-3B83-4513-94DE-57531B8A1941}" type="sibTrans" cxnId="{7C2B184A-DE8B-4866-A9F4-BF23F10A2B7E}">
      <dgm:prSet/>
      <dgm:spPr/>
      <dgm:t>
        <a:bodyPr/>
        <a:lstStyle/>
        <a:p>
          <a:endParaRPr lang="en-US" sz="1600"/>
        </a:p>
      </dgm:t>
    </dgm:pt>
    <dgm:pt modelId="{E025470F-906C-4954-A4DE-B0462DE4BC45}">
      <dgm:prSet custT="1"/>
      <dgm:spPr/>
      <dgm:t>
        <a:bodyPr/>
        <a:lstStyle/>
        <a:p>
          <a:r>
            <a:rPr lang="fi-FI" sz="1600" dirty="0"/>
            <a:t>Vastaanotto ja laaduntarkastus, tietojen rekisteröinti (pientuojat, kuorma-autokuormat)</a:t>
          </a:r>
          <a:endParaRPr lang="en-US" sz="1600" dirty="0"/>
        </a:p>
      </dgm:t>
    </dgm:pt>
    <dgm:pt modelId="{F8D1CE5C-F510-47CE-B774-BA50F6DE1EBC}" type="parTrans" cxnId="{D2D46F5B-1ED4-4537-9D1E-3B1544A5C58F}">
      <dgm:prSet/>
      <dgm:spPr/>
      <dgm:t>
        <a:bodyPr/>
        <a:lstStyle/>
        <a:p>
          <a:endParaRPr lang="en-US" sz="1600"/>
        </a:p>
      </dgm:t>
    </dgm:pt>
    <dgm:pt modelId="{EAFD3320-B80C-4B65-9D5B-14A6EF660098}" type="sibTrans" cxnId="{D2D46F5B-1ED4-4537-9D1E-3B1544A5C58F}">
      <dgm:prSet/>
      <dgm:spPr/>
      <dgm:t>
        <a:bodyPr/>
        <a:lstStyle/>
        <a:p>
          <a:endParaRPr lang="en-US" sz="1600"/>
        </a:p>
      </dgm:t>
    </dgm:pt>
    <dgm:pt modelId="{BC92E203-73BF-4C92-A17F-023482B4ECD4}">
      <dgm:prSet custT="1"/>
      <dgm:spPr/>
      <dgm:t>
        <a:bodyPr/>
        <a:lstStyle/>
        <a:p>
          <a:r>
            <a:rPr lang="fi-FI" sz="1600"/>
            <a:t>Lajittelu (käsin ja koneellisesti)</a:t>
          </a:r>
          <a:endParaRPr lang="en-US" sz="1600"/>
        </a:p>
      </dgm:t>
    </dgm:pt>
    <dgm:pt modelId="{EA998D34-785E-4795-9FE2-D26588DFC47E}" type="parTrans" cxnId="{831DE6EC-1671-4FF8-AD3D-B460936016F1}">
      <dgm:prSet/>
      <dgm:spPr/>
      <dgm:t>
        <a:bodyPr/>
        <a:lstStyle/>
        <a:p>
          <a:endParaRPr lang="en-US" sz="1600"/>
        </a:p>
      </dgm:t>
    </dgm:pt>
    <dgm:pt modelId="{EA9108FC-1C92-47AB-8FFD-4DF27A5E1A90}" type="sibTrans" cxnId="{831DE6EC-1671-4FF8-AD3D-B460936016F1}">
      <dgm:prSet/>
      <dgm:spPr/>
      <dgm:t>
        <a:bodyPr/>
        <a:lstStyle/>
        <a:p>
          <a:endParaRPr lang="en-US" sz="1600"/>
        </a:p>
      </dgm:t>
    </dgm:pt>
    <dgm:pt modelId="{E481DB56-DA9F-404D-BB88-18D1FCD990F7}">
      <dgm:prSet custT="1"/>
      <dgm:spPr/>
      <dgm:t>
        <a:bodyPr/>
        <a:lstStyle/>
        <a:p>
          <a:r>
            <a:rPr lang="fi-FI" sz="1600"/>
            <a:t>Esikäsittelytoiminnot (esim. ELV, SER, muuntajat)</a:t>
          </a:r>
          <a:endParaRPr lang="en-US" sz="1600"/>
        </a:p>
      </dgm:t>
    </dgm:pt>
    <dgm:pt modelId="{1040844C-A1B5-4C19-8321-F3EB0CE0E289}" type="parTrans" cxnId="{8BBF4683-1478-444A-9BC6-BBABD2A38EDB}">
      <dgm:prSet/>
      <dgm:spPr/>
      <dgm:t>
        <a:bodyPr/>
        <a:lstStyle/>
        <a:p>
          <a:endParaRPr lang="en-US" sz="1600"/>
        </a:p>
      </dgm:t>
    </dgm:pt>
    <dgm:pt modelId="{A73E9746-34BD-4D00-84BB-9FF9C08C6EEA}" type="sibTrans" cxnId="{8BBF4683-1478-444A-9BC6-BBABD2A38EDB}">
      <dgm:prSet/>
      <dgm:spPr/>
      <dgm:t>
        <a:bodyPr/>
        <a:lstStyle/>
        <a:p>
          <a:endParaRPr lang="en-US" sz="1600"/>
        </a:p>
      </dgm:t>
    </dgm:pt>
    <dgm:pt modelId="{8530B657-D8F0-4B28-AA67-4A2962680443}">
      <dgm:prSet custT="1"/>
      <dgm:spPr/>
      <dgm:t>
        <a:bodyPr/>
        <a:lstStyle/>
        <a:p>
          <a:r>
            <a:rPr lang="fi-FI" sz="1600" dirty="0"/>
            <a:t>Prosessimaiset toiminnot (mm. leikkaus, paalaus, murskaus, erottelu, kaapelien granulointi) </a:t>
          </a:r>
          <a:r>
            <a:rPr lang="fi-FI" sz="1600" dirty="0">
              <a:sym typeface="Wingdings" panose="05000000000000000000" pitchFamily="2" charset="2"/>
            </a:rPr>
            <a:t></a:t>
          </a:r>
          <a:r>
            <a:rPr lang="fi-FI" sz="1600" dirty="0"/>
            <a:t> laatuvaatimukset täyttävä romu</a:t>
          </a:r>
          <a:endParaRPr lang="en-US" sz="1600" dirty="0"/>
        </a:p>
      </dgm:t>
    </dgm:pt>
    <dgm:pt modelId="{A336C95B-E864-4C8C-9EF3-D0828212F65D}" type="parTrans" cxnId="{27A162F6-D2F8-4577-9CEE-612EC373168E}">
      <dgm:prSet/>
      <dgm:spPr/>
      <dgm:t>
        <a:bodyPr/>
        <a:lstStyle/>
        <a:p>
          <a:endParaRPr lang="en-US" sz="1600"/>
        </a:p>
      </dgm:t>
    </dgm:pt>
    <dgm:pt modelId="{8A5C3E93-740A-4A4D-9F9D-28A13B36CC73}" type="sibTrans" cxnId="{27A162F6-D2F8-4577-9CEE-612EC373168E}">
      <dgm:prSet/>
      <dgm:spPr/>
      <dgm:t>
        <a:bodyPr/>
        <a:lstStyle/>
        <a:p>
          <a:endParaRPr lang="en-US" sz="1600"/>
        </a:p>
      </dgm:t>
    </dgm:pt>
    <dgm:pt modelId="{BF09124D-6EA8-457F-AC3C-4C83494CF1F6}">
      <dgm:prSet custT="1"/>
      <dgm:spPr/>
      <dgm:t>
        <a:bodyPr/>
        <a:lstStyle/>
        <a:p>
          <a:r>
            <a:rPr lang="fi-FI" sz="1600"/>
            <a:t>Varastointi eri jakeille ominaisuuksien mukaan, säännöllinen inventointi</a:t>
          </a:r>
          <a:endParaRPr lang="en-US" sz="1600"/>
        </a:p>
      </dgm:t>
    </dgm:pt>
    <dgm:pt modelId="{EC004067-1012-4499-A5C0-D2800E261C95}" type="parTrans" cxnId="{42CF74DE-804E-4173-AEB7-EB4963204348}">
      <dgm:prSet/>
      <dgm:spPr/>
      <dgm:t>
        <a:bodyPr/>
        <a:lstStyle/>
        <a:p>
          <a:endParaRPr lang="en-US" sz="1600"/>
        </a:p>
      </dgm:t>
    </dgm:pt>
    <dgm:pt modelId="{45471636-D21D-4729-BA9E-9FC7FEEA820E}" type="sibTrans" cxnId="{42CF74DE-804E-4173-AEB7-EB4963204348}">
      <dgm:prSet/>
      <dgm:spPr/>
      <dgm:t>
        <a:bodyPr/>
        <a:lstStyle/>
        <a:p>
          <a:endParaRPr lang="en-US" sz="1600"/>
        </a:p>
      </dgm:t>
    </dgm:pt>
    <dgm:pt modelId="{3BB7BEE7-F67A-4613-BEB0-ED78474CCBAC}">
      <dgm:prSet custT="1"/>
      <dgm:spPr/>
      <dgm:t>
        <a:bodyPr/>
        <a:lstStyle/>
        <a:p>
          <a:r>
            <a:rPr lang="fi-FI" sz="1600"/>
            <a:t>Lastaus eri kuljetusmuotoihin (siirtolava, merikontti, kappaletavarat)</a:t>
          </a:r>
          <a:endParaRPr lang="en-US" sz="1600"/>
        </a:p>
      </dgm:t>
    </dgm:pt>
    <dgm:pt modelId="{DAFCE092-8658-48E4-B222-4BE71F2DE67C}" type="parTrans" cxnId="{3747B22D-DC17-4A21-BF75-1D9B46A07451}">
      <dgm:prSet/>
      <dgm:spPr/>
      <dgm:t>
        <a:bodyPr/>
        <a:lstStyle/>
        <a:p>
          <a:endParaRPr lang="en-US" sz="1600"/>
        </a:p>
      </dgm:t>
    </dgm:pt>
    <dgm:pt modelId="{3F349550-5DDC-489E-A32B-1929ACFAE413}" type="sibTrans" cxnId="{3747B22D-DC17-4A21-BF75-1D9B46A07451}">
      <dgm:prSet/>
      <dgm:spPr/>
      <dgm:t>
        <a:bodyPr/>
        <a:lstStyle/>
        <a:p>
          <a:endParaRPr lang="en-US" sz="1600"/>
        </a:p>
      </dgm:t>
    </dgm:pt>
    <dgm:pt modelId="{C842F6B6-CDE7-489D-B189-9EB1E5080FB1}">
      <dgm:prSet custT="1"/>
      <dgm:spPr/>
      <dgm:t>
        <a:bodyPr/>
        <a:lstStyle/>
        <a:p>
          <a:r>
            <a:rPr lang="fi-FI" sz="1600"/>
            <a:t>Punnitus ja säteilymittaus lähtiessä</a:t>
          </a:r>
          <a:endParaRPr lang="en-US" sz="1600"/>
        </a:p>
      </dgm:t>
    </dgm:pt>
    <dgm:pt modelId="{63B51FC1-D623-4A28-8BEE-D35B46A4AC08}" type="parTrans" cxnId="{1388F312-7ABD-4321-971A-1C9F1F37D8DF}">
      <dgm:prSet/>
      <dgm:spPr/>
      <dgm:t>
        <a:bodyPr/>
        <a:lstStyle/>
        <a:p>
          <a:endParaRPr lang="en-US" sz="1600"/>
        </a:p>
      </dgm:t>
    </dgm:pt>
    <dgm:pt modelId="{E1F88DD7-B9D6-4343-BD20-70D8EBDA9CC4}" type="sibTrans" cxnId="{1388F312-7ABD-4321-971A-1C9F1F37D8DF}">
      <dgm:prSet/>
      <dgm:spPr/>
      <dgm:t>
        <a:bodyPr/>
        <a:lstStyle/>
        <a:p>
          <a:endParaRPr lang="en-US" sz="1600"/>
        </a:p>
      </dgm:t>
    </dgm:pt>
    <dgm:pt modelId="{EB8BA108-BDBF-434C-B0CD-34AB5CD40D38}">
      <dgm:prSet custT="1"/>
      <dgm:spPr/>
      <dgm:t>
        <a:bodyPr/>
        <a:lstStyle/>
        <a:p>
          <a:r>
            <a:rPr lang="fi-FI" sz="1600"/>
            <a:t>Tietojen rekisteröinti, raportointi ja tilastointi</a:t>
          </a:r>
          <a:endParaRPr lang="en-US" sz="1600"/>
        </a:p>
      </dgm:t>
    </dgm:pt>
    <dgm:pt modelId="{247BD49E-1E0A-463F-B392-55AC10516F11}" type="parTrans" cxnId="{60D69161-9BEF-46F2-A522-3B6BCC9A66AE}">
      <dgm:prSet/>
      <dgm:spPr/>
      <dgm:t>
        <a:bodyPr/>
        <a:lstStyle/>
        <a:p>
          <a:endParaRPr lang="en-US" sz="1600"/>
        </a:p>
      </dgm:t>
    </dgm:pt>
    <dgm:pt modelId="{D2ECE19F-520C-4C5A-AB3E-0763220EBA8B}" type="sibTrans" cxnId="{60D69161-9BEF-46F2-A522-3B6BCC9A66AE}">
      <dgm:prSet/>
      <dgm:spPr/>
      <dgm:t>
        <a:bodyPr/>
        <a:lstStyle/>
        <a:p>
          <a:endParaRPr lang="en-US" sz="1600"/>
        </a:p>
      </dgm:t>
    </dgm:pt>
    <dgm:pt modelId="{D39CF4F0-ED67-427F-8158-50F3C69614D4}" type="pres">
      <dgm:prSet presAssocID="{8406FD9B-8A84-4724-801E-132F724263EF}" presName="diagram" presStyleCnt="0">
        <dgm:presLayoutVars>
          <dgm:dir/>
          <dgm:resizeHandles val="exact"/>
        </dgm:presLayoutVars>
      </dgm:prSet>
      <dgm:spPr/>
    </dgm:pt>
    <dgm:pt modelId="{46F017AE-77E5-4F07-B8BD-9BBAE5C3E4EB}" type="pres">
      <dgm:prSet presAssocID="{926F091A-8C4A-454B-978D-A6F0EE7831A7}" presName="node" presStyleLbl="node1" presStyleIdx="0" presStyleCnt="11">
        <dgm:presLayoutVars>
          <dgm:bulletEnabled val="1"/>
        </dgm:presLayoutVars>
      </dgm:prSet>
      <dgm:spPr/>
    </dgm:pt>
    <dgm:pt modelId="{2F250A1C-FFAF-4840-9B21-9CF5E3EADEBB}" type="pres">
      <dgm:prSet presAssocID="{767E717A-E1A1-4748-B77A-2F9532FFC5F7}" presName="sibTrans" presStyleCnt="0"/>
      <dgm:spPr/>
    </dgm:pt>
    <dgm:pt modelId="{988DD3AE-402F-4317-B9DD-69682F0634CD}" type="pres">
      <dgm:prSet presAssocID="{D95FB8C2-FFBA-4EBE-97B0-934167F6A55A}" presName="node" presStyleLbl="node1" presStyleIdx="1" presStyleCnt="11">
        <dgm:presLayoutVars>
          <dgm:bulletEnabled val="1"/>
        </dgm:presLayoutVars>
      </dgm:prSet>
      <dgm:spPr/>
    </dgm:pt>
    <dgm:pt modelId="{054FEDC3-505B-4E7D-9108-0901A3144D2F}" type="pres">
      <dgm:prSet presAssocID="{588AFCE9-90D5-40D6-AE1E-5E7E46549F6F}" presName="sibTrans" presStyleCnt="0"/>
      <dgm:spPr/>
    </dgm:pt>
    <dgm:pt modelId="{DF02442F-AC3C-4F39-9E3E-545934B2F21E}" type="pres">
      <dgm:prSet presAssocID="{1B7D0043-0343-48D6-9B40-81A29AE42B75}" presName="node" presStyleLbl="node1" presStyleIdx="2" presStyleCnt="11" custLinFactNeighborX="1255">
        <dgm:presLayoutVars>
          <dgm:bulletEnabled val="1"/>
        </dgm:presLayoutVars>
      </dgm:prSet>
      <dgm:spPr/>
    </dgm:pt>
    <dgm:pt modelId="{D48EE783-E780-4EFD-915D-E1AD2A63DC90}" type="pres">
      <dgm:prSet presAssocID="{36861CDB-3B83-4513-94DE-57531B8A1941}" presName="sibTrans" presStyleCnt="0"/>
      <dgm:spPr/>
    </dgm:pt>
    <dgm:pt modelId="{1BCD3DB0-A312-4A23-BAF2-5CD3EBA08690}" type="pres">
      <dgm:prSet presAssocID="{E025470F-906C-4954-A4DE-B0462DE4BC45}" presName="node" presStyleLbl="node1" presStyleIdx="3" presStyleCnt="11">
        <dgm:presLayoutVars>
          <dgm:bulletEnabled val="1"/>
        </dgm:presLayoutVars>
      </dgm:prSet>
      <dgm:spPr/>
    </dgm:pt>
    <dgm:pt modelId="{E40EBDDB-69C5-4B57-A98A-F5D8CF98B6CE}" type="pres">
      <dgm:prSet presAssocID="{EAFD3320-B80C-4B65-9D5B-14A6EF660098}" presName="sibTrans" presStyleCnt="0"/>
      <dgm:spPr/>
    </dgm:pt>
    <dgm:pt modelId="{D779DBCF-A793-4C3B-BE4A-34D3EC25C00D}" type="pres">
      <dgm:prSet presAssocID="{BC92E203-73BF-4C92-A17F-023482B4ECD4}" presName="node" presStyleLbl="node1" presStyleIdx="4" presStyleCnt="11">
        <dgm:presLayoutVars>
          <dgm:bulletEnabled val="1"/>
        </dgm:presLayoutVars>
      </dgm:prSet>
      <dgm:spPr/>
    </dgm:pt>
    <dgm:pt modelId="{C51B317B-BC48-47F3-84E1-683B51F7703C}" type="pres">
      <dgm:prSet presAssocID="{EA9108FC-1C92-47AB-8FFD-4DF27A5E1A90}" presName="sibTrans" presStyleCnt="0"/>
      <dgm:spPr/>
    </dgm:pt>
    <dgm:pt modelId="{BA7D1F25-8CE4-402D-B6E1-1808BC949A2C}" type="pres">
      <dgm:prSet presAssocID="{E481DB56-DA9F-404D-BB88-18D1FCD990F7}" presName="node" presStyleLbl="node1" presStyleIdx="5" presStyleCnt="11">
        <dgm:presLayoutVars>
          <dgm:bulletEnabled val="1"/>
        </dgm:presLayoutVars>
      </dgm:prSet>
      <dgm:spPr/>
    </dgm:pt>
    <dgm:pt modelId="{66A5C387-048D-4EBD-9B6A-E40B743BBB73}" type="pres">
      <dgm:prSet presAssocID="{A73E9746-34BD-4D00-84BB-9FF9C08C6EEA}" presName="sibTrans" presStyleCnt="0"/>
      <dgm:spPr/>
    </dgm:pt>
    <dgm:pt modelId="{E6D2C38A-C622-4AFE-8404-EA0D4AECC1CC}" type="pres">
      <dgm:prSet presAssocID="{8530B657-D8F0-4B28-AA67-4A2962680443}" presName="node" presStyleLbl="node1" presStyleIdx="6" presStyleCnt="11">
        <dgm:presLayoutVars>
          <dgm:bulletEnabled val="1"/>
        </dgm:presLayoutVars>
      </dgm:prSet>
      <dgm:spPr/>
    </dgm:pt>
    <dgm:pt modelId="{B2B40BED-7A1C-45A5-9837-58F5CDCB58F6}" type="pres">
      <dgm:prSet presAssocID="{8A5C3E93-740A-4A4D-9F9D-28A13B36CC73}" presName="sibTrans" presStyleCnt="0"/>
      <dgm:spPr/>
    </dgm:pt>
    <dgm:pt modelId="{C47E2923-E916-43BE-83E6-666417B8F016}" type="pres">
      <dgm:prSet presAssocID="{BF09124D-6EA8-457F-AC3C-4C83494CF1F6}" presName="node" presStyleLbl="node1" presStyleIdx="7" presStyleCnt="11">
        <dgm:presLayoutVars>
          <dgm:bulletEnabled val="1"/>
        </dgm:presLayoutVars>
      </dgm:prSet>
      <dgm:spPr/>
    </dgm:pt>
    <dgm:pt modelId="{958522F2-4600-4225-99B5-0508A94C9ECD}" type="pres">
      <dgm:prSet presAssocID="{45471636-D21D-4729-BA9E-9FC7FEEA820E}" presName="sibTrans" presStyleCnt="0"/>
      <dgm:spPr/>
    </dgm:pt>
    <dgm:pt modelId="{117C066B-F2F9-471C-95B3-A187698191AE}" type="pres">
      <dgm:prSet presAssocID="{3BB7BEE7-F67A-4613-BEB0-ED78474CCBAC}" presName="node" presStyleLbl="node1" presStyleIdx="8" presStyleCnt="11">
        <dgm:presLayoutVars>
          <dgm:bulletEnabled val="1"/>
        </dgm:presLayoutVars>
      </dgm:prSet>
      <dgm:spPr/>
    </dgm:pt>
    <dgm:pt modelId="{17CAF1C1-C82B-434B-B7B3-69556465F7EC}" type="pres">
      <dgm:prSet presAssocID="{3F349550-5DDC-489E-A32B-1929ACFAE413}" presName="sibTrans" presStyleCnt="0"/>
      <dgm:spPr/>
    </dgm:pt>
    <dgm:pt modelId="{2CFAA464-932A-4347-A670-66B3417E461C}" type="pres">
      <dgm:prSet presAssocID="{C842F6B6-CDE7-489D-B189-9EB1E5080FB1}" presName="node" presStyleLbl="node1" presStyleIdx="9" presStyleCnt="11">
        <dgm:presLayoutVars>
          <dgm:bulletEnabled val="1"/>
        </dgm:presLayoutVars>
      </dgm:prSet>
      <dgm:spPr/>
    </dgm:pt>
    <dgm:pt modelId="{773661AA-7B07-4A23-8EDB-E148202D9661}" type="pres">
      <dgm:prSet presAssocID="{E1F88DD7-B9D6-4343-BD20-70D8EBDA9CC4}" presName="sibTrans" presStyleCnt="0"/>
      <dgm:spPr/>
    </dgm:pt>
    <dgm:pt modelId="{53F6A9B4-6B9B-4229-A027-E18334A07C4F}" type="pres">
      <dgm:prSet presAssocID="{EB8BA108-BDBF-434C-B0CD-34AB5CD40D38}" presName="node" presStyleLbl="node1" presStyleIdx="10" presStyleCnt="11">
        <dgm:presLayoutVars>
          <dgm:bulletEnabled val="1"/>
        </dgm:presLayoutVars>
      </dgm:prSet>
      <dgm:spPr/>
    </dgm:pt>
  </dgm:ptLst>
  <dgm:cxnLst>
    <dgm:cxn modelId="{DA6C710B-8459-4B99-A04D-1CC02E876A3D}" type="presOf" srcId="{D95FB8C2-FFBA-4EBE-97B0-934167F6A55A}" destId="{988DD3AE-402F-4317-B9DD-69682F0634CD}" srcOrd="0" destOrd="0" presId="urn:microsoft.com/office/officeart/2005/8/layout/default"/>
    <dgm:cxn modelId="{1388F312-7ABD-4321-971A-1C9F1F37D8DF}" srcId="{8406FD9B-8A84-4724-801E-132F724263EF}" destId="{C842F6B6-CDE7-489D-B189-9EB1E5080FB1}" srcOrd="9" destOrd="0" parTransId="{63B51FC1-D623-4A28-8BEE-D35B46A4AC08}" sibTransId="{E1F88DD7-B9D6-4343-BD20-70D8EBDA9CC4}"/>
    <dgm:cxn modelId="{74976415-5FD8-4F19-B573-6886E971F7E5}" type="presOf" srcId="{E481DB56-DA9F-404D-BB88-18D1FCD990F7}" destId="{BA7D1F25-8CE4-402D-B6E1-1808BC949A2C}" srcOrd="0" destOrd="0" presId="urn:microsoft.com/office/officeart/2005/8/layout/default"/>
    <dgm:cxn modelId="{B3F6A027-727C-400B-B0D2-E54F20E7135F}" type="presOf" srcId="{BC92E203-73BF-4C92-A17F-023482B4ECD4}" destId="{D779DBCF-A793-4C3B-BE4A-34D3EC25C00D}" srcOrd="0" destOrd="0" presId="urn:microsoft.com/office/officeart/2005/8/layout/default"/>
    <dgm:cxn modelId="{3747B22D-DC17-4A21-BF75-1D9B46A07451}" srcId="{8406FD9B-8A84-4724-801E-132F724263EF}" destId="{3BB7BEE7-F67A-4613-BEB0-ED78474CCBAC}" srcOrd="8" destOrd="0" parTransId="{DAFCE092-8658-48E4-B222-4BE71F2DE67C}" sibTransId="{3F349550-5DDC-489E-A32B-1929ACFAE413}"/>
    <dgm:cxn modelId="{D2D46F5B-1ED4-4537-9D1E-3B1544A5C58F}" srcId="{8406FD9B-8A84-4724-801E-132F724263EF}" destId="{E025470F-906C-4954-A4DE-B0462DE4BC45}" srcOrd="3" destOrd="0" parTransId="{F8D1CE5C-F510-47CE-B774-BA50F6DE1EBC}" sibTransId="{EAFD3320-B80C-4B65-9D5B-14A6EF660098}"/>
    <dgm:cxn modelId="{869D4060-9366-4D63-95F8-195516C72F65}" type="presOf" srcId="{3BB7BEE7-F67A-4613-BEB0-ED78474CCBAC}" destId="{117C066B-F2F9-471C-95B3-A187698191AE}" srcOrd="0" destOrd="0" presId="urn:microsoft.com/office/officeart/2005/8/layout/default"/>
    <dgm:cxn modelId="{60D69161-9BEF-46F2-A522-3B6BCC9A66AE}" srcId="{8406FD9B-8A84-4724-801E-132F724263EF}" destId="{EB8BA108-BDBF-434C-B0CD-34AB5CD40D38}" srcOrd="10" destOrd="0" parTransId="{247BD49E-1E0A-463F-B392-55AC10516F11}" sibTransId="{D2ECE19F-520C-4C5A-AB3E-0763220EBA8B}"/>
    <dgm:cxn modelId="{7C2B184A-DE8B-4866-A9F4-BF23F10A2B7E}" srcId="{8406FD9B-8A84-4724-801E-132F724263EF}" destId="{1B7D0043-0343-48D6-9B40-81A29AE42B75}" srcOrd="2" destOrd="0" parTransId="{3CD3E5F8-2209-490A-AF36-C08684453B50}" sibTransId="{36861CDB-3B83-4513-94DE-57531B8A1941}"/>
    <dgm:cxn modelId="{BC3BF26E-C501-447C-BC9F-4D89DFB4CD95}" type="presOf" srcId="{EB8BA108-BDBF-434C-B0CD-34AB5CD40D38}" destId="{53F6A9B4-6B9B-4229-A027-E18334A07C4F}" srcOrd="0" destOrd="0" presId="urn:microsoft.com/office/officeart/2005/8/layout/default"/>
    <dgm:cxn modelId="{D93E8E4F-4028-4B70-93AA-8F0FBAF48BF4}" type="presOf" srcId="{C842F6B6-CDE7-489D-B189-9EB1E5080FB1}" destId="{2CFAA464-932A-4347-A670-66B3417E461C}" srcOrd="0" destOrd="0" presId="urn:microsoft.com/office/officeart/2005/8/layout/default"/>
    <dgm:cxn modelId="{74575671-AD03-40E5-9A1D-B4347A747912}" type="presOf" srcId="{8406FD9B-8A84-4724-801E-132F724263EF}" destId="{D39CF4F0-ED67-427F-8158-50F3C69614D4}" srcOrd="0" destOrd="0" presId="urn:microsoft.com/office/officeart/2005/8/layout/default"/>
    <dgm:cxn modelId="{8BBF4683-1478-444A-9BC6-BBABD2A38EDB}" srcId="{8406FD9B-8A84-4724-801E-132F724263EF}" destId="{E481DB56-DA9F-404D-BB88-18D1FCD990F7}" srcOrd="5" destOrd="0" parTransId="{1040844C-A1B5-4C19-8321-F3EB0CE0E289}" sibTransId="{A73E9746-34BD-4D00-84BB-9FF9C08C6EEA}"/>
    <dgm:cxn modelId="{F02C9EA9-FD2B-475B-9399-DBB53AEBED5B}" srcId="{8406FD9B-8A84-4724-801E-132F724263EF}" destId="{926F091A-8C4A-454B-978D-A6F0EE7831A7}" srcOrd="0" destOrd="0" parTransId="{48BB35BA-F820-40CF-A07F-DCABBE72A218}" sibTransId="{767E717A-E1A1-4748-B77A-2F9532FFC5F7}"/>
    <dgm:cxn modelId="{87694BB2-CAC4-4EC6-A3AF-C5D249AE96DB}" type="presOf" srcId="{8530B657-D8F0-4B28-AA67-4A2962680443}" destId="{E6D2C38A-C622-4AFE-8404-EA0D4AECC1CC}" srcOrd="0" destOrd="0" presId="urn:microsoft.com/office/officeart/2005/8/layout/default"/>
    <dgm:cxn modelId="{B6AAFACA-84E3-4DBB-8513-547C3C4231A3}" type="presOf" srcId="{E025470F-906C-4954-A4DE-B0462DE4BC45}" destId="{1BCD3DB0-A312-4A23-BAF2-5CD3EBA08690}" srcOrd="0" destOrd="0" presId="urn:microsoft.com/office/officeart/2005/8/layout/default"/>
    <dgm:cxn modelId="{A25F0ECC-2D51-40DC-BF47-377219429247}" type="presOf" srcId="{1B7D0043-0343-48D6-9B40-81A29AE42B75}" destId="{DF02442F-AC3C-4F39-9E3E-545934B2F21E}" srcOrd="0" destOrd="0" presId="urn:microsoft.com/office/officeart/2005/8/layout/default"/>
    <dgm:cxn modelId="{42CF74DE-804E-4173-AEB7-EB4963204348}" srcId="{8406FD9B-8A84-4724-801E-132F724263EF}" destId="{BF09124D-6EA8-457F-AC3C-4C83494CF1F6}" srcOrd="7" destOrd="0" parTransId="{EC004067-1012-4499-A5C0-D2800E261C95}" sibTransId="{45471636-D21D-4729-BA9E-9FC7FEEA820E}"/>
    <dgm:cxn modelId="{831DE6EC-1671-4FF8-AD3D-B460936016F1}" srcId="{8406FD9B-8A84-4724-801E-132F724263EF}" destId="{BC92E203-73BF-4C92-A17F-023482B4ECD4}" srcOrd="4" destOrd="0" parTransId="{EA998D34-785E-4795-9FE2-D26588DFC47E}" sibTransId="{EA9108FC-1C92-47AB-8FFD-4DF27A5E1A90}"/>
    <dgm:cxn modelId="{6B181DF3-B8FD-41A2-A5AC-92C5BB0C0FA2}" srcId="{8406FD9B-8A84-4724-801E-132F724263EF}" destId="{D95FB8C2-FFBA-4EBE-97B0-934167F6A55A}" srcOrd="1" destOrd="0" parTransId="{86174A0E-1D1A-4998-BA53-804336A0DC80}" sibTransId="{588AFCE9-90D5-40D6-AE1E-5E7E46549F6F}"/>
    <dgm:cxn modelId="{7EFC2FF4-EF80-4E84-BC57-8D1579AD3831}" type="presOf" srcId="{BF09124D-6EA8-457F-AC3C-4C83494CF1F6}" destId="{C47E2923-E916-43BE-83E6-666417B8F016}" srcOrd="0" destOrd="0" presId="urn:microsoft.com/office/officeart/2005/8/layout/default"/>
    <dgm:cxn modelId="{7852CEF5-19F1-4753-AA1F-B16191968C64}" type="presOf" srcId="{926F091A-8C4A-454B-978D-A6F0EE7831A7}" destId="{46F017AE-77E5-4F07-B8BD-9BBAE5C3E4EB}" srcOrd="0" destOrd="0" presId="urn:microsoft.com/office/officeart/2005/8/layout/default"/>
    <dgm:cxn modelId="{27A162F6-D2F8-4577-9CEE-612EC373168E}" srcId="{8406FD9B-8A84-4724-801E-132F724263EF}" destId="{8530B657-D8F0-4B28-AA67-4A2962680443}" srcOrd="6" destOrd="0" parTransId="{A336C95B-E864-4C8C-9EF3-D0828212F65D}" sibTransId="{8A5C3E93-740A-4A4D-9F9D-28A13B36CC73}"/>
    <dgm:cxn modelId="{5A61BF0A-C3FB-49B6-BA0A-595C8A0924C0}" type="presParOf" srcId="{D39CF4F0-ED67-427F-8158-50F3C69614D4}" destId="{46F017AE-77E5-4F07-B8BD-9BBAE5C3E4EB}" srcOrd="0" destOrd="0" presId="urn:microsoft.com/office/officeart/2005/8/layout/default"/>
    <dgm:cxn modelId="{E35DBC97-B343-4144-A724-DF4A1AB0A1C5}" type="presParOf" srcId="{D39CF4F0-ED67-427F-8158-50F3C69614D4}" destId="{2F250A1C-FFAF-4840-9B21-9CF5E3EADEBB}" srcOrd="1" destOrd="0" presId="urn:microsoft.com/office/officeart/2005/8/layout/default"/>
    <dgm:cxn modelId="{05241CED-61F0-492C-B20F-41F66FB29D18}" type="presParOf" srcId="{D39CF4F0-ED67-427F-8158-50F3C69614D4}" destId="{988DD3AE-402F-4317-B9DD-69682F0634CD}" srcOrd="2" destOrd="0" presId="urn:microsoft.com/office/officeart/2005/8/layout/default"/>
    <dgm:cxn modelId="{FCABC7EB-80A3-4037-950A-8905BD9C6350}" type="presParOf" srcId="{D39CF4F0-ED67-427F-8158-50F3C69614D4}" destId="{054FEDC3-505B-4E7D-9108-0901A3144D2F}" srcOrd="3" destOrd="0" presId="urn:microsoft.com/office/officeart/2005/8/layout/default"/>
    <dgm:cxn modelId="{15506C95-A138-466E-853C-862BA89BD0EA}" type="presParOf" srcId="{D39CF4F0-ED67-427F-8158-50F3C69614D4}" destId="{DF02442F-AC3C-4F39-9E3E-545934B2F21E}" srcOrd="4" destOrd="0" presId="urn:microsoft.com/office/officeart/2005/8/layout/default"/>
    <dgm:cxn modelId="{53148562-0270-4AA1-88BE-AB2271B4BFDD}" type="presParOf" srcId="{D39CF4F0-ED67-427F-8158-50F3C69614D4}" destId="{D48EE783-E780-4EFD-915D-E1AD2A63DC90}" srcOrd="5" destOrd="0" presId="urn:microsoft.com/office/officeart/2005/8/layout/default"/>
    <dgm:cxn modelId="{8DE6FC6A-B62D-4F10-8DB3-E9D317990249}" type="presParOf" srcId="{D39CF4F0-ED67-427F-8158-50F3C69614D4}" destId="{1BCD3DB0-A312-4A23-BAF2-5CD3EBA08690}" srcOrd="6" destOrd="0" presId="urn:microsoft.com/office/officeart/2005/8/layout/default"/>
    <dgm:cxn modelId="{5D1A3C97-E076-4FA6-813D-86640D72720E}" type="presParOf" srcId="{D39CF4F0-ED67-427F-8158-50F3C69614D4}" destId="{E40EBDDB-69C5-4B57-A98A-F5D8CF98B6CE}" srcOrd="7" destOrd="0" presId="urn:microsoft.com/office/officeart/2005/8/layout/default"/>
    <dgm:cxn modelId="{20DE7816-CCEA-45A2-9F04-012A7AAA90F4}" type="presParOf" srcId="{D39CF4F0-ED67-427F-8158-50F3C69614D4}" destId="{D779DBCF-A793-4C3B-BE4A-34D3EC25C00D}" srcOrd="8" destOrd="0" presId="urn:microsoft.com/office/officeart/2005/8/layout/default"/>
    <dgm:cxn modelId="{9EE12EEB-227A-4E59-98D5-C03AF0742390}" type="presParOf" srcId="{D39CF4F0-ED67-427F-8158-50F3C69614D4}" destId="{C51B317B-BC48-47F3-84E1-683B51F7703C}" srcOrd="9" destOrd="0" presId="urn:microsoft.com/office/officeart/2005/8/layout/default"/>
    <dgm:cxn modelId="{0FD2DEFA-1DA9-4CF3-ACCD-863FBD459313}" type="presParOf" srcId="{D39CF4F0-ED67-427F-8158-50F3C69614D4}" destId="{BA7D1F25-8CE4-402D-B6E1-1808BC949A2C}" srcOrd="10" destOrd="0" presId="urn:microsoft.com/office/officeart/2005/8/layout/default"/>
    <dgm:cxn modelId="{3B0A4C19-B872-423D-A29A-76510A2A719F}" type="presParOf" srcId="{D39CF4F0-ED67-427F-8158-50F3C69614D4}" destId="{66A5C387-048D-4EBD-9B6A-E40B743BBB73}" srcOrd="11" destOrd="0" presId="urn:microsoft.com/office/officeart/2005/8/layout/default"/>
    <dgm:cxn modelId="{DB399725-1336-4292-974E-25ED0188F959}" type="presParOf" srcId="{D39CF4F0-ED67-427F-8158-50F3C69614D4}" destId="{E6D2C38A-C622-4AFE-8404-EA0D4AECC1CC}" srcOrd="12" destOrd="0" presId="urn:microsoft.com/office/officeart/2005/8/layout/default"/>
    <dgm:cxn modelId="{14EA4C95-74AE-4F66-A925-03D31CFF465C}" type="presParOf" srcId="{D39CF4F0-ED67-427F-8158-50F3C69614D4}" destId="{B2B40BED-7A1C-45A5-9837-58F5CDCB58F6}" srcOrd="13" destOrd="0" presId="urn:microsoft.com/office/officeart/2005/8/layout/default"/>
    <dgm:cxn modelId="{12D1E6A3-3C11-4C32-8668-0BF92E3640F8}" type="presParOf" srcId="{D39CF4F0-ED67-427F-8158-50F3C69614D4}" destId="{C47E2923-E916-43BE-83E6-666417B8F016}" srcOrd="14" destOrd="0" presId="urn:microsoft.com/office/officeart/2005/8/layout/default"/>
    <dgm:cxn modelId="{60A615E8-4A79-4CFF-84BA-3E1F8B743F09}" type="presParOf" srcId="{D39CF4F0-ED67-427F-8158-50F3C69614D4}" destId="{958522F2-4600-4225-99B5-0508A94C9ECD}" srcOrd="15" destOrd="0" presId="urn:microsoft.com/office/officeart/2005/8/layout/default"/>
    <dgm:cxn modelId="{851CF4E6-AEC2-4E73-9DC2-40103CC183DB}" type="presParOf" srcId="{D39CF4F0-ED67-427F-8158-50F3C69614D4}" destId="{117C066B-F2F9-471C-95B3-A187698191AE}" srcOrd="16" destOrd="0" presId="urn:microsoft.com/office/officeart/2005/8/layout/default"/>
    <dgm:cxn modelId="{63A4F8B0-8C2B-459E-ACB9-826625CF1DF8}" type="presParOf" srcId="{D39CF4F0-ED67-427F-8158-50F3C69614D4}" destId="{17CAF1C1-C82B-434B-B7B3-69556465F7EC}" srcOrd="17" destOrd="0" presId="urn:microsoft.com/office/officeart/2005/8/layout/default"/>
    <dgm:cxn modelId="{F088448B-153D-4F95-94C0-1EB908AB7E2F}" type="presParOf" srcId="{D39CF4F0-ED67-427F-8158-50F3C69614D4}" destId="{2CFAA464-932A-4347-A670-66B3417E461C}" srcOrd="18" destOrd="0" presId="urn:microsoft.com/office/officeart/2005/8/layout/default"/>
    <dgm:cxn modelId="{1A5DEF88-C7A1-406C-BB66-16B647B8801A}" type="presParOf" srcId="{D39CF4F0-ED67-427F-8158-50F3C69614D4}" destId="{773661AA-7B07-4A23-8EDB-E148202D9661}" srcOrd="19" destOrd="0" presId="urn:microsoft.com/office/officeart/2005/8/layout/default"/>
    <dgm:cxn modelId="{3291A593-816F-4C22-BF87-6E491345C099}" type="presParOf" srcId="{D39CF4F0-ED67-427F-8158-50F3C69614D4}" destId="{53F6A9B4-6B9B-4229-A027-E18334A07C4F}" srcOrd="20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D0EA7C5-57FB-4B2C-966F-CF9BE527ECA4}">
      <dsp:nvSpPr>
        <dsp:cNvPr id="0" name=""/>
        <dsp:cNvSpPr/>
      </dsp:nvSpPr>
      <dsp:spPr>
        <a:xfrm rot="5400000">
          <a:off x="-278334" y="282397"/>
          <a:ext cx="1855561" cy="12988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SISÄÄN</a:t>
          </a:r>
        </a:p>
      </dsp:txBody>
      <dsp:txXfrm rot="-5400000">
        <a:off x="1" y="653508"/>
        <a:ext cx="1298892" cy="556669"/>
      </dsp:txXfrm>
    </dsp:sp>
    <dsp:sp modelId="{5BC06282-AA33-484C-8C07-A92CF0E5C994}">
      <dsp:nvSpPr>
        <dsp:cNvPr id="0" name=""/>
        <dsp:cNvSpPr/>
      </dsp:nvSpPr>
      <dsp:spPr>
        <a:xfrm rot="5400000">
          <a:off x="4787722" y="-3488829"/>
          <a:ext cx="1206114" cy="81837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b="1" kern="1200" dirty="0"/>
            <a:t>Raaka-aineet</a:t>
          </a:r>
          <a:r>
            <a:rPr lang="fi-FI" sz="1600" kern="1200" dirty="0"/>
            <a:t> (vastaanotettavat jätemateriaalit, pakkausmateriaalit, kemikaalit, apuaineet, tarvikkeet, osat)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b="1" kern="1200" dirty="0"/>
            <a:t>Tuotantopanokset</a:t>
          </a:r>
          <a:r>
            <a:rPr lang="fi-FI" sz="1600" kern="1200" dirty="0"/>
            <a:t> (koneet ja kalusto, sähkö, kemikaalit, poltto- ja voiteluaineet, emulsiot, vesi, tuotannon apuaineet, pesuaineet, nestekaasu, happi, hitsauskaasut)</a:t>
          </a:r>
        </a:p>
      </dsp:txBody>
      <dsp:txXfrm rot="-5400000">
        <a:off x="1298892" y="58879"/>
        <a:ext cx="8124896" cy="1088358"/>
      </dsp:txXfrm>
    </dsp:sp>
    <dsp:sp modelId="{4513348D-46F0-4344-85B5-760AB8BC1B20}">
      <dsp:nvSpPr>
        <dsp:cNvPr id="0" name=""/>
        <dsp:cNvSpPr/>
      </dsp:nvSpPr>
      <dsp:spPr>
        <a:xfrm rot="5400000">
          <a:off x="-278334" y="2165253"/>
          <a:ext cx="1855561" cy="12988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ROMUPIHA</a:t>
          </a:r>
        </a:p>
      </dsp:txBody>
      <dsp:txXfrm rot="-5400000">
        <a:off x="1" y="2536364"/>
        <a:ext cx="1298892" cy="556669"/>
      </dsp:txXfrm>
    </dsp:sp>
    <dsp:sp modelId="{F5B3DEB1-B5B4-463F-A112-61DFA553717C}">
      <dsp:nvSpPr>
        <dsp:cNvPr id="0" name=""/>
        <dsp:cNvSpPr/>
      </dsp:nvSpPr>
      <dsp:spPr>
        <a:xfrm rot="5400000">
          <a:off x="4576990" y="-1601910"/>
          <a:ext cx="1627579" cy="81837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b="1" kern="1200" dirty="0"/>
            <a:t>Toiminta</a:t>
          </a:r>
          <a:r>
            <a:rPr lang="fi-FI" sz="1600" kern="1200" dirty="0"/>
            <a:t> (kuljetus, punnitus, säteilymittaus, laadunvarmistus, luokittelu, vähennykset, lajittelu, varastointi, esikäsittelytoiminnot, koneellinen leikkaus, paalaus, murskaus, erottelu jne., lastaus, kuljetus kotimaahan ja vientiin, tietojen rekisteröinti, kirjanpito ja tilastointi, raportointi, tarkkailu, mittarit ja niiden seuranta)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b="1" kern="1200" dirty="0"/>
            <a:t>Resurssit</a:t>
          </a:r>
          <a:r>
            <a:rPr lang="fi-FI" sz="1600" kern="1200" dirty="0"/>
            <a:t> (ihmiset, tieto, taito ja pätevyydet, koneet ja kalusto, materiaalit, luvat ja ilmoitukset</a:t>
          </a:r>
          <a:r>
            <a:rPr lang="fi-FI" sz="1300" kern="1200" dirty="0"/>
            <a:t>,…)</a:t>
          </a:r>
        </a:p>
      </dsp:txBody>
      <dsp:txXfrm rot="-5400000">
        <a:off x="1298893" y="1755639"/>
        <a:ext cx="8104322" cy="1468675"/>
      </dsp:txXfrm>
    </dsp:sp>
    <dsp:sp modelId="{01E9C6B7-B689-4C71-B3F1-A815F740574B}">
      <dsp:nvSpPr>
        <dsp:cNvPr id="0" name=""/>
        <dsp:cNvSpPr/>
      </dsp:nvSpPr>
      <dsp:spPr>
        <a:xfrm rot="5400000">
          <a:off x="-278334" y="3837376"/>
          <a:ext cx="1855561" cy="1298892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3335" tIns="13335" rIns="13335" bIns="13335" numCol="1" spcCol="1270" anchor="ctr" anchorCtr="0">
          <a:noAutofit/>
        </a:bodyPr>
        <a:lstStyle/>
        <a:p>
          <a:pPr marL="0" lvl="0" indent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2100" kern="1200" dirty="0"/>
            <a:t>ULOS</a:t>
          </a:r>
        </a:p>
      </dsp:txBody>
      <dsp:txXfrm rot="-5400000">
        <a:off x="1" y="4208487"/>
        <a:ext cx="1298892" cy="556669"/>
      </dsp:txXfrm>
    </dsp:sp>
    <dsp:sp modelId="{99DF51A8-1FCD-4656-B1FB-723A4852540A}">
      <dsp:nvSpPr>
        <dsp:cNvPr id="0" name=""/>
        <dsp:cNvSpPr/>
      </dsp:nvSpPr>
      <dsp:spPr>
        <a:xfrm rot="5400000">
          <a:off x="4787722" y="70213"/>
          <a:ext cx="1206114" cy="8183774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b="1" kern="1200" dirty="0"/>
            <a:t>Tuotteet</a:t>
          </a:r>
          <a:r>
            <a:rPr lang="fi-FI" sz="1600" kern="1200" dirty="0"/>
            <a:t> (asiakasvaatimukset täyttävä kierrätysraaka-aine, hyötykäytettävät osat)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b="1" kern="1200" dirty="0"/>
            <a:t>Sivutuotteet, </a:t>
          </a:r>
          <a:r>
            <a:rPr lang="fi-FI" sz="1600" b="1" kern="1200" dirty="0" err="1"/>
            <a:t>EoW</a:t>
          </a:r>
          <a:endParaRPr lang="fi-FI" sz="1600" b="1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b="1" kern="1200" dirty="0"/>
            <a:t>Jätteet</a:t>
          </a:r>
          <a:r>
            <a:rPr lang="fi-FI" sz="1600" kern="1200" dirty="0"/>
            <a:t> (vaaralliset jätteet, vaarattomat jätteet, POP-jätteet, jäteasetuksen 978/2021 mukaisesti luokiteltuina)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fi-FI" sz="1600" b="1" kern="1200" dirty="0"/>
            <a:t>Päästöt</a:t>
          </a:r>
          <a:r>
            <a:rPr lang="fi-FI" sz="1600" kern="1200" dirty="0"/>
            <a:t> (ilma-, vesi-, pöly-, kaasumaiset, melu-, tärinä-, haju-, roska- ym. päästöt)</a:t>
          </a:r>
        </a:p>
      </dsp:txBody>
      <dsp:txXfrm rot="-5400000">
        <a:off x="1298892" y="3617921"/>
        <a:ext cx="8124896" cy="108835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6F017AE-77E5-4F07-B8BD-9BBAE5C3E4EB}">
      <dsp:nvSpPr>
        <dsp:cNvPr id="0" name=""/>
        <dsp:cNvSpPr/>
      </dsp:nvSpPr>
      <dsp:spPr>
        <a:xfrm>
          <a:off x="3061" y="249010"/>
          <a:ext cx="2428874" cy="14573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Keräys vs. kierrätyspalvelu</a:t>
          </a:r>
          <a:endParaRPr lang="en-US" sz="1600" kern="1200" dirty="0"/>
        </a:p>
      </dsp:txBody>
      <dsp:txXfrm>
        <a:off x="3061" y="249010"/>
        <a:ext cx="2428874" cy="1457324"/>
      </dsp:txXfrm>
    </dsp:sp>
    <dsp:sp modelId="{988DD3AE-402F-4317-B9DD-69682F0634CD}">
      <dsp:nvSpPr>
        <dsp:cNvPr id="0" name=""/>
        <dsp:cNvSpPr/>
      </dsp:nvSpPr>
      <dsp:spPr>
        <a:xfrm>
          <a:off x="2674823" y="249010"/>
          <a:ext cx="2428874" cy="14573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Materiaalin kuljetus, sisään</a:t>
          </a:r>
          <a:endParaRPr lang="en-US" sz="1600" kern="1200" dirty="0"/>
        </a:p>
      </dsp:txBody>
      <dsp:txXfrm>
        <a:off x="2674823" y="249010"/>
        <a:ext cx="2428874" cy="1457324"/>
      </dsp:txXfrm>
    </dsp:sp>
    <dsp:sp modelId="{DF02442F-AC3C-4F39-9E3E-545934B2F21E}">
      <dsp:nvSpPr>
        <dsp:cNvPr id="0" name=""/>
        <dsp:cNvSpPr/>
      </dsp:nvSpPr>
      <dsp:spPr>
        <a:xfrm>
          <a:off x="5377068" y="249010"/>
          <a:ext cx="2428874" cy="14573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Säteilymittaus ja punnitus tullessa</a:t>
          </a:r>
          <a:endParaRPr lang="en-US" sz="1600" kern="1200"/>
        </a:p>
      </dsp:txBody>
      <dsp:txXfrm>
        <a:off x="5377068" y="249010"/>
        <a:ext cx="2428874" cy="1457324"/>
      </dsp:txXfrm>
    </dsp:sp>
    <dsp:sp modelId="{1BCD3DB0-A312-4A23-BAF2-5CD3EBA08690}">
      <dsp:nvSpPr>
        <dsp:cNvPr id="0" name=""/>
        <dsp:cNvSpPr/>
      </dsp:nvSpPr>
      <dsp:spPr>
        <a:xfrm>
          <a:off x="8018348" y="249010"/>
          <a:ext cx="2428874" cy="14573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Vastaanotto ja laaduntarkastus, tietojen rekisteröinti (pientuojat, kuorma-autokuormat)</a:t>
          </a:r>
          <a:endParaRPr lang="en-US" sz="1600" kern="1200" dirty="0"/>
        </a:p>
      </dsp:txBody>
      <dsp:txXfrm>
        <a:off x="8018348" y="249010"/>
        <a:ext cx="2428874" cy="1457324"/>
      </dsp:txXfrm>
    </dsp:sp>
    <dsp:sp modelId="{D779DBCF-A793-4C3B-BE4A-34D3EC25C00D}">
      <dsp:nvSpPr>
        <dsp:cNvPr id="0" name=""/>
        <dsp:cNvSpPr/>
      </dsp:nvSpPr>
      <dsp:spPr>
        <a:xfrm>
          <a:off x="3061" y="1949222"/>
          <a:ext cx="2428874" cy="145732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Lajittelu (käsin ja koneellisesti)</a:t>
          </a:r>
          <a:endParaRPr lang="en-US" sz="1600" kern="1200"/>
        </a:p>
      </dsp:txBody>
      <dsp:txXfrm>
        <a:off x="3061" y="1949222"/>
        <a:ext cx="2428874" cy="1457324"/>
      </dsp:txXfrm>
    </dsp:sp>
    <dsp:sp modelId="{BA7D1F25-8CE4-402D-B6E1-1808BC949A2C}">
      <dsp:nvSpPr>
        <dsp:cNvPr id="0" name=""/>
        <dsp:cNvSpPr/>
      </dsp:nvSpPr>
      <dsp:spPr>
        <a:xfrm>
          <a:off x="2674823" y="1949222"/>
          <a:ext cx="2428874" cy="14573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Esikäsittelytoiminnot (esim. ELV, SER, muuntajat)</a:t>
          </a:r>
          <a:endParaRPr lang="en-US" sz="1600" kern="1200"/>
        </a:p>
      </dsp:txBody>
      <dsp:txXfrm>
        <a:off x="2674823" y="1949222"/>
        <a:ext cx="2428874" cy="1457324"/>
      </dsp:txXfrm>
    </dsp:sp>
    <dsp:sp modelId="{E6D2C38A-C622-4AFE-8404-EA0D4AECC1CC}">
      <dsp:nvSpPr>
        <dsp:cNvPr id="0" name=""/>
        <dsp:cNvSpPr/>
      </dsp:nvSpPr>
      <dsp:spPr>
        <a:xfrm>
          <a:off x="5346586" y="1949222"/>
          <a:ext cx="2428874" cy="1457324"/>
        </a:xfrm>
        <a:prstGeom prst="rect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 dirty="0"/>
            <a:t>Prosessimaiset toiminnot (mm. leikkaus, paalaus, murskaus, erottelu, kaapelien granulointi) </a:t>
          </a:r>
          <a:r>
            <a:rPr lang="fi-FI" sz="1600" kern="1200" dirty="0">
              <a:sym typeface="Wingdings" panose="05000000000000000000" pitchFamily="2" charset="2"/>
            </a:rPr>
            <a:t></a:t>
          </a:r>
          <a:r>
            <a:rPr lang="fi-FI" sz="1600" kern="1200" dirty="0"/>
            <a:t> laatuvaatimukset täyttävä romu</a:t>
          </a:r>
          <a:endParaRPr lang="en-US" sz="1600" kern="1200" dirty="0"/>
        </a:p>
      </dsp:txBody>
      <dsp:txXfrm>
        <a:off x="5346586" y="1949222"/>
        <a:ext cx="2428874" cy="1457324"/>
      </dsp:txXfrm>
    </dsp:sp>
    <dsp:sp modelId="{C47E2923-E916-43BE-83E6-666417B8F016}">
      <dsp:nvSpPr>
        <dsp:cNvPr id="0" name=""/>
        <dsp:cNvSpPr/>
      </dsp:nvSpPr>
      <dsp:spPr>
        <a:xfrm>
          <a:off x="8018348" y="1949222"/>
          <a:ext cx="2428874" cy="1457324"/>
        </a:xfrm>
        <a:prstGeom prst="rect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Varastointi eri jakeille ominaisuuksien mukaan, säännöllinen inventointi</a:t>
          </a:r>
          <a:endParaRPr lang="en-US" sz="1600" kern="1200"/>
        </a:p>
      </dsp:txBody>
      <dsp:txXfrm>
        <a:off x="8018348" y="1949222"/>
        <a:ext cx="2428874" cy="1457324"/>
      </dsp:txXfrm>
    </dsp:sp>
    <dsp:sp modelId="{117C066B-F2F9-471C-95B3-A187698191AE}">
      <dsp:nvSpPr>
        <dsp:cNvPr id="0" name=""/>
        <dsp:cNvSpPr/>
      </dsp:nvSpPr>
      <dsp:spPr>
        <a:xfrm>
          <a:off x="1338942" y="3649434"/>
          <a:ext cx="2428874" cy="1457324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Lastaus eri kuljetusmuotoihin (siirtolava, merikontti, kappaletavarat)</a:t>
          </a:r>
          <a:endParaRPr lang="en-US" sz="1600" kern="1200"/>
        </a:p>
      </dsp:txBody>
      <dsp:txXfrm>
        <a:off x="1338942" y="3649434"/>
        <a:ext cx="2428874" cy="1457324"/>
      </dsp:txXfrm>
    </dsp:sp>
    <dsp:sp modelId="{2CFAA464-932A-4347-A670-66B3417E461C}">
      <dsp:nvSpPr>
        <dsp:cNvPr id="0" name=""/>
        <dsp:cNvSpPr/>
      </dsp:nvSpPr>
      <dsp:spPr>
        <a:xfrm>
          <a:off x="4010705" y="3649434"/>
          <a:ext cx="2428874" cy="1457324"/>
        </a:xfrm>
        <a:prstGeom prst="rect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Punnitus ja säteilymittaus lähtiessä</a:t>
          </a:r>
          <a:endParaRPr lang="en-US" sz="1600" kern="1200"/>
        </a:p>
      </dsp:txBody>
      <dsp:txXfrm>
        <a:off x="4010705" y="3649434"/>
        <a:ext cx="2428874" cy="1457324"/>
      </dsp:txXfrm>
    </dsp:sp>
    <dsp:sp modelId="{53F6A9B4-6B9B-4229-A027-E18334A07C4F}">
      <dsp:nvSpPr>
        <dsp:cNvPr id="0" name=""/>
        <dsp:cNvSpPr/>
      </dsp:nvSpPr>
      <dsp:spPr>
        <a:xfrm>
          <a:off x="6682467" y="3649434"/>
          <a:ext cx="2428874" cy="1457324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fi-FI" sz="1600" kern="1200"/>
            <a:t>Tietojen rekisteröinti, raportointi ja tilastointi</a:t>
          </a:r>
          <a:endParaRPr lang="en-US" sz="1600" kern="1200"/>
        </a:p>
      </dsp:txBody>
      <dsp:txXfrm>
        <a:off x="6682467" y="3649434"/>
        <a:ext cx="2428874" cy="145732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DB0BF4-12D0-4CAD-BCF2-FB1D1F2BDCB1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EB604A-AA76-4A87-865E-AD17098B3C4D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422824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i-FI" dirty="0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D8E750B-E529-4673-AE6D-D6E7DE63A852}" type="slidenum">
              <a:rPr kumimoji="0" lang="fi-FI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fi-FI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320771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712588-04B1-427B-82EE-E8DB90309F08}" type="datetimeFigureOut">
              <a:rPr lang="en-US" dirty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9F0C5-380F-41C2-899A-BAC0F0927E16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ksen 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osi tai epäto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yhjä pohj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A729562-858A-2F9C-03D5-8E844F8876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4727-642B-4BC8-B03E-815494296A7F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669511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654D8C9-97A1-B4DD-468E-572CE517915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34963550-2B09-1F2A-D27F-6C538154679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934D6ABD-527E-36EC-1D10-3576E7227D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A85C49A-03AC-4872-8D31-C381E3140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D1C8555-D6FE-7E0F-C5E8-23BC48026F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1334392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48522D9-E3DD-F66B-1748-E6C78CD8D0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9805A77-624B-76E2-229E-3A7A8D3061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816A87B-3CDB-DB2D-8959-5BB861847D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DD7F53C6-0CEB-770A-199D-0E252CF400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2FE06210-28AA-B90A-A469-F12941483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895735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E6DC4D5-73F8-827C-F07D-F4220203E1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7098B334-E057-672D-C31D-29555B7037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87C4B743-E5CA-8431-BFEC-09DE29FDC5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F76798C-D5F4-E3CB-F489-FCEE4B92F10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EE01C30-46AD-77C4-16DB-B375689C7C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1426224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EE99F7B-D863-7C2E-5F23-DF2DF8E944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CAFFD93-3687-F862-C87D-C155424F74F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0D3D518-7D09-C45D-0E7D-F42CE71E19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C73C68BA-76FA-554F-44C1-6C3B7E869A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94B8355-EF6B-D3B3-538D-7A7A84602C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6069A5C7-944C-A016-C528-5FC2B744FE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31566348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E284D4D-B839-F31C-2C0E-5BFD114ED5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199BC628-FAE4-FE14-44A4-B82D96D9AD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F0A31DCD-7732-4C6E-327F-10EAE974195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BBEB5831-0358-AD40-05EF-42BA7EB6796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380C9EC0-6052-211A-E775-E97AB402B81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90FC22AE-4598-CE36-B548-37A107357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5FF7603C-3A15-6D61-8486-CAFC2356A1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422D5917-A26C-DCD5-FBA7-F7AD57953C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3559074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2030B1-5491-783C-6038-D2C9012E5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1F654205-35CF-B2AE-E845-F0056C07F6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643DE3B8-1F53-4C02-7D32-7CD3E1603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F4474CA5-1A32-83B8-F022-1952C06C4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6055322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D0D789BB-62AB-3531-2702-031502825E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0EA518E4-553D-22AB-C883-E4FA3A35F1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9A0177BD-1F45-1776-6211-B4A4C806C5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10751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77BC49-73F4-6E1C-CB72-00DCB27AA4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C293DED-D5F8-1DEC-4328-40A7ED774DE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E485D849-0F4F-9610-446B-E594C6ED6A4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1D214FE6-64BC-E28E-8BB2-45C9DF010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9AA2DB-98E5-A393-7CA8-300DBC9377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ED00ECB-51D4-D637-E2D3-1D439982D4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730872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AB452D9-969B-D177-7F49-259E5FAD88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1A119EE7-3A14-F7E7-A8F5-1D5DE9E7CC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6E42D388-ABC5-042A-4272-DD88CA5B40B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6F9CA73-E365-43F1-586A-DA61C5E5F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388E65AF-E45E-0C4A-B604-66C6F2B2C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BA632C23-9585-5ADC-4566-F05DE2CF09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175680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54ECCB4-B98D-7FD0-EE22-80BDBA199F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ACBC27CC-344D-9138-BCF5-5C99C1529D3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47AFD11-E4CE-FFA1-082C-B456E67FBD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C451E279-4CF6-E83C-DF3E-7D6E4C4BD4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F63C2E3-19D6-0D94-3FC6-9249EA9DFC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4630540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7955539-5AE2-6884-5ABF-FEF1347982B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137C9DB1-D2AE-2F63-7B50-16A38E5E8D6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E6D47AF-B2BC-9383-F1D4-4BD26B2D7A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25F490F9-0E66-5C3F-774F-4702AAE64C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8B53AE75-A385-FB3D-45E2-C2704E4100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243385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5.xml"/><Relationship Id="rId3" Type="http://schemas.openxmlformats.org/officeDocument/2006/relationships/slideLayout" Target="../slideLayouts/slideLayout20.xml"/><Relationship Id="rId7" Type="http://schemas.openxmlformats.org/officeDocument/2006/relationships/slideLayout" Target="../slideLayouts/slideLayout24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9.xml"/><Relationship Id="rId1" Type="http://schemas.openxmlformats.org/officeDocument/2006/relationships/slideLayout" Target="../slideLayouts/slideLayout18.xml"/><Relationship Id="rId6" Type="http://schemas.openxmlformats.org/officeDocument/2006/relationships/slideLayout" Target="../slideLayouts/slideLayout23.xml"/><Relationship Id="rId11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1.xml"/><Relationship Id="rId9" Type="http://schemas.openxmlformats.org/officeDocument/2006/relationships/slideLayout" Target="../slideLayouts/slideLayout2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9/25/2025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65" r:id="rId4"/>
    <p:sldLayoutId id="2147483653" r:id="rId5"/>
    <p:sldLayoutId id="2147483654" r:id="rId6"/>
    <p:sldLayoutId id="2147483655" r:id="rId7"/>
    <p:sldLayoutId id="2147483666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7" r:id="rId15"/>
    <p:sldLayoutId id="2147483659" r:id="rId16"/>
    <p:sldLayoutId id="2147483668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B68194E5-36AA-B88A-71E4-4AC4B6DCD9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5F5DCD43-DA48-395E-1CD3-32DCC0D434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EC10BF2-49BC-7BE9-5A3D-D4744E6CCD8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A89A4DD-A83B-45D4-81EB-A69CC21D2A9A}" type="datetimeFigureOut">
              <a:rPr lang="fi-FI" smtClean="0"/>
              <a:t>29.9.2025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62D22597-C9AB-E70C-0A9B-5B78A9C9C25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BB57EFF-746B-1830-C4AB-4A36937D992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A570E03-E77A-4BD5-B1A3-70752A0FCEFC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691143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89B804-0782-78F3-9AEF-4027A61FAF9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i-FI" dirty="0"/>
              <a:t>Romumetallien käsittely ja kierrätys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505DD8BB-8B9C-AFCC-B758-08D818DA438A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 lnSpcReduction="10000"/>
          </a:bodyPr>
          <a:lstStyle/>
          <a:p>
            <a:r>
              <a:rPr lang="fi-FI" dirty="0"/>
              <a:t>Lammin päivät 1.10.2925</a:t>
            </a:r>
          </a:p>
          <a:p>
            <a:r>
              <a:rPr lang="fi-FI" dirty="0"/>
              <a:t>Marko Walavaara</a:t>
            </a:r>
          </a:p>
          <a:p>
            <a:r>
              <a:rPr lang="fi-FI" dirty="0"/>
              <a:t>Romu Keinänen Oy, Suomen Romukauppiaiden Liitto ry</a:t>
            </a:r>
          </a:p>
        </p:txBody>
      </p:sp>
    </p:spTree>
    <p:extLst>
      <p:ext uri="{BB962C8B-B14F-4D97-AF65-F5344CB8AC3E}">
        <p14:creationId xmlns:p14="http://schemas.microsoft.com/office/powerpoint/2010/main" val="2742820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7E15B4C-5FEE-9D16-D0A8-FDC8368C11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60" y="319087"/>
            <a:ext cx="10515600" cy="1325563"/>
          </a:xfrm>
        </p:spPr>
        <p:txBody>
          <a:bodyPr/>
          <a:lstStyle/>
          <a:p>
            <a:r>
              <a:rPr lang="fi-FI" dirty="0"/>
              <a:t>Suomen Romukauppiaiden Liitto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2C72E8B-2D11-B2FA-04DC-7197F133843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8660" y="1644650"/>
            <a:ext cx="8439156" cy="4951536"/>
          </a:xfrm>
        </p:spPr>
        <p:txBody>
          <a:bodyPr>
            <a:normAutofit fontScale="85000" lnSpcReduction="20000"/>
          </a:bodyPr>
          <a:lstStyle/>
          <a:p>
            <a:r>
              <a:rPr lang="fi-FI" dirty="0"/>
              <a:t>Koko Suomen kattava järjestö </a:t>
            </a:r>
          </a:p>
          <a:p>
            <a:pPr lvl="1"/>
            <a:r>
              <a:rPr lang="fi-FI" dirty="0"/>
              <a:t>94 jäsenyritystä vuonna 2025</a:t>
            </a:r>
          </a:p>
          <a:p>
            <a:pPr lvl="2"/>
            <a:r>
              <a:rPr lang="fi-FI" dirty="0"/>
              <a:t>Työllistävyys yrityksissä yhteensä noin 3500 henkeä </a:t>
            </a:r>
          </a:p>
          <a:p>
            <a:pPr lvl="2"/>
            <a:r>
              <a:rPr lang="fi-FI" dirty="0"/>
              <a:t>Yhteenlaskettu liikevaihto noin 1,5 miljardia </a:t>
            </a:r>
          </a:p>
          <a:p>
            <a:pPr lvl="1"/>
            <a:r>
              <a:rPr lang="fi-FI" dirty="0"/>
              <a:t>Toiminnassa mukana yli 95% Suomessa toimivista, jäsenkriteerit täyttävistä yrityksistä </a:t>
            </a:r>
          </a:p>
          <a:p>
            <a:pPr lvl="2"/>
            <a:r>
              <a:rPr lang="fi-FI" dirty="0"/>
              <a:t>Jäsenyyden ehtona ympäristölupa ja toiminta lakien ja säädösten mukaan </a:t>
            </a:r>
          </a:p>
          <a:p>
            <a:r>
              <a:rPr lang="fi-FI" dirty="0"/>
              <a:t>Toiminnan ytimessä metalli- ja teräskierrättäjien edunvalvonta-, koulutus- ja viestintätyö, sidosryhmätoiminta sekä yhteistyö viranomaisten kanssa yhteisten käytänteiden luomiseksi</a:t>
            </a:r>
          </a:p>
          <a:p>
            <a:r>
              <a:rPr lang="fi-FI" dirty="0"/>
              <a:t>Yksi suurimmista tavoitteista on vaikuttaa toimintaympäristöön siten, että harmaatalous ja muu vilpillinen toiminta pystytään kitkemään toimialalta</a:t>
            </a:r>
          </a:p>
          <a:p>
            <a:pPr lvl="1"/>
            <a:r>
              <a:rPr lang="fi-FI" dirty="0"/>
              <a:t>Esimerkkinä varkausilmoitusjärjestelmän ylläpito  </a:t>
            </a:r>
          </a:p>
          <a:p>
            <a:r>
              <a:rPr lang="fi-FI" dirty="0"/>
              <a:t>Jäsenenä Euroopan laajuisessa kierrätysalojenjärjestössä (</a:t>
            </a:r>
            <a:r>
              <a:rPr lang="en-US" i="1" dirty="0"/>
              <a:t>EuRIC</a:t>
            </a:r>
            <a:r>
              <a:rPr lang="en-US" dirty="0"/>
              <a:t> - the European Recycling Industries' Confederation)</a:t>
            </a:r>
            <a:endParaRPr lang="fi-FI" dirty="0"/>
          </a:p>
          <a:p>
            <a:endParaRPr lang="fi-FI" dirty="0"/>
          </a:p>
        </p:txBody>
      </p:sp>
      <p:pic>
        <p:nvPicPr>
          <p:cNvPr id="4" name="Sisällön paikkamerkki 4" descr="Kuva, joka sisältää kohteen teksti, Fontti, logo, Grafiikka&#10;&#10;Tekoälyllä luotu sisältö voi olla virheellistä.">
            <a:extLst>
              <a:ext uri="{FF2B5EF4-FFF2-40B4-BE49-F238E27FC236}">
                <a16:creationId xmlns:a16="http://schemas.microsoft.com/office/drawing/2014/main" id="{47DC0DCF-D668-AF52-CCC2-B6192456D4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0004" y="6027614"/>
            <a:ext cx="2335811" cy="568572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66D2175F-A863-21B7-0A0E-6D040445FA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84540" y="1437676"/>
            <a:ext cx="2569260" cy="45749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387106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Kuva 13" descr="Kuva, joka sisältää kohteen taivas, ulko, tie&#10;&#10;Kuvaus luotu automaattisesti">
            <a:extLst>
              <a:ext uri="{FF2B5EF4-FFF2-40B4-BE49-F238E27FC236}">
                <a16:creationId xmlns:a16="http://schemas.microsoft.com/office/drawing/2014/main" id="{B706D585-65D7-0747-27FE-BC0130AD6A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25"/>
          <a:stretch/>
        </p:blipFill>
        <p:spPr>
          <a:xfrm>
            <a:off x="6647935" y="-1"/>
            <a:ext cx="5544065" cy="6858001"/>
          </a:xfrm>
          <a:prstGeom prst="rect">
            <a:avLst/>
          </a:prstGeom>
        </p:spPr>
      </p:pic>
      <p:sp>
        <p:nvSpPr>
          <p:cNvPr id="2" name="Dian numeron paikkamerkki 1">
            <a:extLst>
              <a:ext uri="{FF2B5EF4-FFF2-40B4-BE49-F238E27FC236}">
                <a16:creationId xmlns:a16="http://schemas.microsoft.com/office/drawing/2014/main" id="{ACE8E58F-1BC7-3223-517C-9A8951B747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40E4727-642B-4BC8-B03E-815494296A7F}" type="slidenum">
              <a:rPr lang="fi-FI" smtClean="0"/>
              <a:t>3</a:t>
            </a:fld>
            <a:endParaRPr lang="fi-FI" dirty="0"/>
          </a:p>
        </p:txBody>
      </p:sp>
      <p:sp>
        <p:nvSpPr>
          <p:cNvPr id="11" name="Tekstin paikkamerkki 4">
            <a:extLst>
              <a:ext uri="{FF2B5EF4-FFF2-40B4-BE49-F238E27FC236}">
                <a16:creationId xmlns:a16="http://schemas.microsoft.com/office/drawing/2014/main" id="{B82D9365-8B41-E3D7-5168-848BBC194604}"/>
              </a:ext>
            </a:extLst>
          </p:cNvPr>
          <p:cNvSpPr txBox="1">
            <a:spLocks/>
          </p:cNvSpPr>
          <p:nvPr/>
        </p:nvSpPr>
        <p:spPr>
          <a:xfrm>
            <a:off x="237703" y="1798655"/>
            <a:ext cx="6410232" cy="475916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594" indent="-228594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78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2971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160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349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537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726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8914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103" indent="-228594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buBlip>
                <a:blip r:embed="rId3"/>
              </a:buBlip>
            </a:pPr>
            <a:r>
              <a:rPr lang="fi-FI" sz="2000" dirty="0"/>
              <a:t>Espoolainen perheyritys, perustettu 2001</a:t>
            </a:r>
          </a:p>
          <a:p>
            <a:pPr>
              <a:buBlip>
                <a:blip r:embed="rId3"/>
              </a:buBlip>
            </a:pPr>
            <a:r>
              <a:rPr lang="fi-FI" sz="2000" dirty="0"/>
              <a:t>Konserni työllistää noin 70 henkilöä</a:t>
            </a:r>
          </a:p>
          <a:p>
            <a:pPr>
              <a:buBlip>
                <a:blip r:embed="rId3"/>
              </a:buBlip>
            </a:pPr>
            <a:r>
              <a:rPr lang="fi-FI" sz="2000" dirty="0"/>
              <a:t>Liikevaihto 50 Me, josta 90 % vientiin</a:t>
            </a:r>
          </a:p>
          <a:p>
            <a:pPr>
              <a:buBlip>
                <a:blip r:embed="rId3"/>
              </a:buBlip>
            </a:pPr>
            <a:r>
              <a:rPr lang="fi-FI" sz="2000" dirty="0"/>
              <a:t>Asiakkaita Euroopassa, Lähi-Idässä ja Aasiassa</a:t>
            </a:r>
          </a:p>
          <a:p>
            <a:pPr>
              <a:buBlip>
                <a:blip r:embed="rId3"/>
              </a:buBlip>
            </a:pPr>
            <a:r>
              <a:rPr lang="fi-FI" sz="2000" dirty="0"/>
              <a:t>Erikoistunut laadukkaasti lajitellun metalliromun kierrätykseen</a:t>
            </a:r>
          </a:p>
          <a:p>
            <a:pPr>
              <a:buBlip>
                <a:blip r:embed="rId3"/>
              </a:buBlip>
            </a:pPr>
            <a:r>
              <a:rPr lang="fi-FI" sz="2000" dirty="0"/>
              <a:t>Sertifioitu: ISO 9001, ISO 14001, ISO 45001</a:t>
            </a:r>
          </a:p>
          <a:p>
            <a:pPr>
              <a:buBlip>
                <a:blip r:embed="rId3"/>
              </a:buBlip>
            </a:pPr>
            <a:r>
              <a:rPr lang="fi-FI" sz="2000" dirty="0"/>
              <a:t>Panostus vihreään siirtymään</a:t>
            </a:r>
          </a:p>
          <a:p>
            <a:pPr lvl="1">
              <a:buBlip>
                <a:blip r:embed="rId3"/>
              </a:buBlip>
            </a:pPr>
            <a:r>
              <a:rPr lang="fi-FI" dirty="0"/>
              <a:t>15 M€ investointi Horsbäckin kierrätyslaitokseen (SAMPO 2022–23)</a:t>
            </a:r>
          </a:p>
          <a:p>
            <a:pPr lvl="1">
              <a:buBlip>
                <a:blip r:embed="rId3"/>
              </a:buBlip>
            </a:pPr>
            <a:r>
              <a:rPr lang="fi-FI" dirty="0"/>
              <a:t>Koneiden sähköistys ja energiaomavaraisuuden lisäämisen hankkeet (EDISON 2024-26) </a:t>
            </a:r>
          </a:p>
          <a:p>
            <a:endParaRPr lang="fi-FI" sz="2000" dirty="0"/>
          </a:p>
        </p:txBody>
      </p:sp>
      <p:sp>
        <p:nvSpPr>
          <p:cNvPr id="12" name="Otsikko 3">
            <a:extLst>
              <a:ext uri="{FF2B5EF4-FFF2-40B4-BE49-F238E27FC236}">
                <a16:creationId xmlns:a16="http://schemas.microsoft.com/office/drawing/2014/main" id="{861F136C-80EB-8291-2D5C-94CD55AC0798}"/>
              </a:ext>
            </a:extLst>
          </p:cNvPr>
          <p:cNvSpPr txBox="1">
            <a:spLocks/>
          </p:cNvSpPr>
          <p:nvPr/>
        </p:nvSpPr>
        <p:spPr>
          <a:xfrm>
            <a:off x="237703" y="859585"/>
            <a:ext cx="10515600" cy="801666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>
            <a:lvl1pPr algn="l" defTabSz="914377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fi-FI" dirty="0"/>
              <a:t>Perheyritys ja vientitoimija</a:t>
            </a:r>
          </a:p>
        </p:txBody>
      </p:sp>
      <p:sp>
        <p:nvSpPr>
          <p:cNvPr id="15" name="Suorakulmio 14">
            <a:extLst>
              <a:ext uri="{FF2B5EF4-FFF2-40B4-BE49-F238E27FC236}">
                <a16:creationId xmlns:a16="http://schemas.microsoft.com/office/drawing/2014/main" id="{66689BFD-5DCC-5871-3627-3236F402AB6A}"/>
              </a:ext>
            </a:extLst>
          </p:cNvPr>
          <p:cNvSpPr/>
          <p:nvPr/>
        </p:nvSpPr>
        <p:spPr>
          <a:xfrm>
            <a:off x="0" y="0"/>
            <a:ext cx="2693096" cy="80166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6" name="Kuva 15">
            <a:extLst>
              <a:ext uri="{FF2B5EF4-FFF2-40B4-BE49-F238E27FC236}">
                <a16:creationId xmlns:a16="http://schemas.microsoft.com/office/drawing/2014/main" id="{019B43AB-1C2F-515F-D8EC-58AC98C383C2}"/>
              </a:ext>
            </a:extLst>
          </p:cNvPr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236" y="159518"/>
            <a:ext cx="2376264" cy="5381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6635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A4623A-A811-052B-D4EA-63579651D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Esityksen sisältö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89291E-66E5-4AAF-4EB6-93804183F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425147"/>
            <a:ext cx="10388600" cy="4616216"/>
          </a:xfrm>
        </p:spPr>
        <p:txBody>
          <a:bodyPr>
            <a:noAutofit/>
          </a:bodyPr>
          <a:lstStyle/>
          <a:p>
            <a:pPr marL="0" indent="0">
              <a:buSzPct val="100000"/>
              <a:buNone/>
            </a:pPr>
            <a:r>
              <a:rPr lang="fi-FI" sz="2800" dirty="0"/>
              <a:t>Mihin romukauppaa tarvitaan? – tausta ja merkitys</a:t>
            </a:r>
          </a:p>
          <a:p>
            <a:pPr marL="0" indent="0">
              <a:buSzPct val="100000"/>
              <a:buNone/>
            </a:pPr>
            <a:r>
              <a:rPr lang="fi-FI" sz="2800" dirty="0"/>
              <a:t>Metallien kierrätyksen rooli – hyödyt vs. kaivostoiminta</a:t>
            </a:r>
          </a:p>
          <a:p>
            <a:pPr marL="0" indent="0">
              <a:buSzPct val="100000"/>
              <a:buNone/>
            </a:pPr>
            <a:r>
              <a:rPr lang="fi-FI" sz="2800" dirty="0"/>
              <a:t>Kiertotalouden haasteet – kasvava kulutus ja kierrätysaste</a:t>
            </a:r>
          </a:p>
          <a:p>
            <a:pPr marL="0" indent="0">
              <a:buSzPct val="100000"/>
              <a:buNone/>
            </a:pPr>
            <a:r>
              <a:rPr lang="fi-FI" sz="2800" dirty="0"/>
              <a:t>Miten ala toimii? – prosessit</a:t>
            </a:r>
          </a:p>
          <a:p>
            <a:pPr marL="0" indent="0">
              <a:buSzPct val="100000"/>
              <a:buNone/>
            </a:pPr>
            <a:r>
              <a:rPr lang="fi-FI" sz="2800" dirty="0"/>
              <a:t>Toiminnan vaikutukset – ympäristövaikutukset, hallinta</a:t>
            </a:r>
          </a:p>
          <a:p>
            <a:pPr marL="0" indent="0">
              <a:buSzPct val="100000"/>
              <a:buNone/>
            </a:pPr>
            <a:r>
              <a:rPr lang="fi-FI" sz="2800" dirty="0"/>
              <a:t>Luvat ja valvonta – merkitys, haasteet ja kehittämistarpeet</a:t>
            </a:r>
          </a:p>
          <a:p>
            <a:pPr marL="0" indent="0">
              <a:buSzPct val="100000"/>
              <a:buNone/>
            </a:pPr>
            <a:r>
              <a:rPr lang="fi-FI" sz="2800" dirty="0"/>
              <a:t>Mitä tarvitaan? – ennakoitavuus ja johdonmukaisuus, yhteistyö</a:t>
            </a:r>
          </a:p>
          <a:p>
            <a:pPr marL="0" indent="0">
              <a:buSzPct val="100000"/>
              <a:buNone/>
            </a:pPr>
            <a:r>
              <a:rPr lang="fi-FI" sz="2800" dirty="0"/>
              <a:t>Yhteenveto ja keskustelu</a:t>
            </a:r>
          </a:p>
        </p:txBody>
      </p:sp>
    </p:spTree>
    <p:extLst>
      <p:ext uri="{BB962C8B-B14F-4D97-AF65-F5344CB8AC3E}">
        <p14:creationId xmlns:p14="http://schemas.microsoft.com/office/powerpoint/2010/main" val="3194915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EA4623A-A811-052B-D4EA-63579651DA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84200"/>
            <a:ext cx="8596668" cy="651933"/>
          </a:xfrm>
        </p:spPr>
        <p:txBody>
          <a:bodyPr/>
          <a:lstStyle/>
          <a:p>
            <a:r>
              <a:rPr lang="fi-FI" dirty="0"/>
              <a:t>Metallin kierrätys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989291E-66E5-4AAF-4EB6-93804183F3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51063"/>
            <a:ext cx="9654335" cy="4616216"/>
          </a:xfrm>
        </p:spPr>
        <p:txBody>
          <a:bodyPr>
            <a:noAutofit/>
          </a:bodyPr>
          <a:lstStyle/>
          <a:p>
            <a:r>
              <a:rPr lang="fi-FI" sz="2400" dirty="0"/>
              <a:t>Ikivanha menettely</a:t>
            </a:r>
          </a:p>
          <a:p>
            <a:r>
              <a:rPr lang="fi-FI" sz="2400" dirty="0"/>
              <a:t>Metalleilla erittäin hyvä kierrätettävyys</a:t>
            </a:r>
          </a:p>
          <a:p>
            <a:r>
              <a:rPr lang="fi-FI" sz="2400" dirty="0"/>
              <a:t>Verrattuna kaivostoimintaan</a:t>
            </a:r>
          </a:p>
          <a:p>
            <a:pPr lvl="1"/>
            <a:r>
              <a:rPr lang="fi-FI" sz="2200" dirty="0"/>
              <a:t>säästää luonnonvaroja</a:t>
            </a:r>
          </a:p>
          <a:p>
            <a:pPr lvl="1"/>
            <a:r>
              <a:rPr lang="fi-FI" sz="2200" dirty="0"/>
              <a:t>vähentää materiaalien loppusijoitustarvetta</a:t>
            </a:r>
          </a:p>
          <a:p>
            <a:pPr lvl="1"/>
            <a:r>
              <a:rPr lang="fi-FI" sz="2200" dirty="0"/>
              <a:t>säästää energiaa</a:t>
            </a:r>
          </a:p>
          <a:p>
            <a:pPr lvl="1"/>
            <a:r>
              <a:rPr lang="fi-FI" sz="2200" dirty="0"/>
              <a:t>vähentää kasvihuonekaasujen päästöjä</a:t>
            </a:r>
          </a:p>
          <a:p>
            <a:r>
              <a:rPr lang="fi-FI" sz="2400" dirty="0"/>
              <a:t>Kierrätyksen lisäämisen haasteina mm.</a:t>
            </a:r>
          </a:p>
          <a:p>
            <a:pPr lvl="1"/>
            <a:r>
              <a:rPr lang="fi-FI" sz="2200" dirty="0"/>
              <a:t>metallien kiertoon saaminen (kierrätysasteen nosto)</a:t>
            </a:r>
          </a:p>
          <a:p>
            <a:pPr lvl="1"/>
            <a:r>
              <a:rPr lang="fi-FI" sz="2200" dirty="0"/>
              <a:t>laajalle leviävien pienten ja pienehköjen koneiden, laitteiden ja tarvikkeiden kiertoon palauttaminen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997146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21AF480-4CEE-201B-03CD-BF5A33278BD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F56078E-AB81-BB7A-94F8-7D96F03AC0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84200"/>
            <a:ext cx="8596668" cy="651933"/>
          </a:xfrm>
        </p:spPr>
        <p:txBody>
          <a:bodyPr/>
          <a:lstStyle/>
          <a:p>
            <a:r>
              <a:rPr lang="fi-FI" dirty="0"/>
              <a:t>Romualan hiilijalanjälki ja -kädenjälki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924748F-6BDA-4177-7A82-A292D7E7D4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584743"/>
            <a:ext cx="5550747" cy="4616216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400" dirty="0"/>
              <a:t>🦶 </a:t>
            </a:r>
            <a:r>
              <a:rPr lang="fi-FI" sz="2400" b="1" dirty="0">
                <a:solidFill>
                  <a:schemeClr val="accent1"/>
                </a:solidFill>
              </a:rPr>
              <a:t>Romu Keinänen 2024</a:t>
            </a:r>
          </a:p>
          <a:p>
            <a:r>
              <a:rPr lang="fi-FI" sz="2400" dirty="0"/>
              <a:t>Kokonaispäästöt: 1 </a:t>
            </a:r>
            <a:r>
              <a:rPr lang="fi-FI" sz="2400" dirty="0">
                <a:solidFill>
                  <a:schemeClr val="tx1"/>
                </a:solidFill>
              </a:rPr>
              <a:t>938 </a:t>
            </a:r>
            <a:r>
              <a:rPr lang="fi-FI" sz="2400" dirty="0" err="1">
                <a:solidFill>
                  <a:schemeClr val="tx1"/>
                </a:solidFill>
              </a:rPr>
              <a:t>tCO₂e</a:t>
            </a:r>
            <a:r>
              <a:rPr lang="fi-FI" sz="2400" dirty="0">
                <a:solidFill>
                  <a:schemeClr val="tx1"/>
                </a:solidFill>
              </a:rPr>
              <a:t> (</a:t>
            </a:r>
            <a:r>
              <a:rPr lang="fi-FI" sz="2400" dirty="0" err="1">
                <a:solidFill>
                  <a:schemeClr val="tx1"/>
                </a:solidFill>
              </a:rPr>
              <a:t>scope</a:t>
            </a:r>
            <a:r>
              <a:rPr lang="fi-FI" sz="2400" dirty="0">
                <a:solidFill>
                  <a:schemeClr val="tx1"/>
                </a:solidFill>
              </a:rPr>
              <a:t> 1–2)</a:t>
            </a:r>
          </a:p>
          <a:p>
            <a:r>
              <a:rPr lang="fi-FI" sz="2400" dirty="0"/>
              <a:t>Materiaalivirta: 72 186 t</a:t>
            </a:r>
          </a:p>
          <a:p>
            <a:r>
              <a:rPr lang="fi-FI" sz="2400" dirty="0"/>
              <a:t>Hiilijalanjälki: 0,027 </a:t>
            </a:r>
            <a:r>
              <a:rPr lang="fi-FI" sz="2400" dirty="0" err="1"/>
              <a:t>tCO₂e</a:t>
            </a:r>
            <a:r>
              <a:rPr lang="fi-FI" sz="2400" dirty="0"/>
              <a:t>/t(~26,8 kg/t)</a:t>
            </a:r>
          </a:p>
          <a:p>
            <a:r>
              <a:rPr lang="fi-FI" sz="2400" dirty="0"/>
              <a:t>Suurimmat lähteet: sähkö, työkoneet, kuljetukset</a:t>
            </a:r>
          </a:p>
          <a:p>
            <a:pPr marL="0" indent="0">
              <a:buNone/>
            </a:pPr>
            <a:endParaRPr lang="fi-FI" sz="2400" dirty="0"/>
          </a:p>
          <a:p>
            <a:pPr marL="0" indent="0">
              <a:buNone/>
            </a:pPr>
            <a:r>
              <a:rPr lang="fi-FI" sz="2400" dirty="0"/>
              <a:t> </a:t>
            </a:r>
          </a:p>
        </p:txBody>
      </p:sp>
      <p:sp>
        <p:nvSpPr>
          <p:cNvPr id="4" name="Sisällön paikkamerkki 2">
            <a:extLst>
              <a:ext uri="{FF2B5EF4-FFF2-40B4-BE49-F238E27FC236}">
                <a16:creationId xmlns:a16="http://schemas.microsoft.com/office/drawing/2014/main" id="{C9FB01CC-3E71-325A-E1B5-57C367E4F1E5}"/>
              </a:ext>
            </a:extLst>
          </p:cNvPr>
          <p:cNvSpPr txBox="1">
            <a:spLocks/>
          </p:cNvSpPr>
          <p:nvPr/>
        </p:nvSpPr>
        <p:spPr>
          <a:xfrm>
            <a:off x="6228080" y="1584743"/>
            <a:ext cx="5550747" cy="4616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fi-FI" sz="2400" dirty="0"/>
              <a:t>🖐🏼</a:t>
            </a:r>
            <a:r>
              <a:rPr lang="fi-FI" sz="2400" b="1" dirty="0">
                <a:solidFill>
                  <a:schemeClr val="accent1"/>
                </a:solidFill>
              </a:rPr>
              <a:t>Hiilikädenjälki (vertailu)</a:t>
            </a:r>
          </a:p>
          <a:p>
            <a:r>
              <a:rPr lang="fi-FI" sz="2400" dirty="0"/>
              <a:t>Kierrätysmetallien päästösäästöt </a:t>
            </a:r>
            <a:r>
              <a:rPr lang="fi-FI" sz="2400" dirty="0" err="1"/>
              <a:t>vs</a:t>
            </a:r>
            <a:r>
              <a:rPr lang="fi-FI" sz="2400" dirty="0"/>
              <a:t> neitseellinen tuotanto:</a:t>
            </a:r>
          </a:p>
          <a:p>
            <a:r>
              <a:rPr lang="fi-FI" sz="2400" dirty="0"/>
              <a:t>Teräs: -58 % CO₂</a:t>
            </a:r>
          </a:p>
          <a:p>
            <a:r>
              <a:rPr lang="fi-FI" sz="2400" dirty="0"/>
              <a:t>Alumiini: -92 % CO₂</a:t>
            </a:r>
          </a:p>
          <a:p>
            <a:r>
              <a:rPr lang="fi-FI" sz="2400" dirty="0"/>
              <a:t>Romualan toiminta: säästää moninkertaisesti päästöjä</a:t>
            </a:r>
            <a:br>
              <a:rPr lang="fi-FI" sz="2400" dirty="0"/>
            </a:br>
            <a:r>
              <a:rPr lang="fi-FI" sz="2400" dirty="0"/>
              <a:t>verrattuna omaan hiilijalanjälkeen</a:t>
            </a:r>
          </a:p>
        </p:txBody>
      </p:sp>
    </p:spTree>
    <p:extLst>
      <p:ext uri="{BB962C8B-B14F-4D97-AF65-F5344CB8AC3E}">
        <p14:creationId xmlns:p14="http://schemas.microsoft.com/office/powerpoint/2010/main" val="18575335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2384F6-7AA4-8522-0073-7E40851F0D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854F744D-8C6B-F562-3DAB-732D3008D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84200"/>
            <a:ext cx="8596668" cy="694267"/>
          </a:xfrm>
        </p:spPr>
        <p:txBody>
          <a:bodyPr/>
          <a:lstStyle/>
          <a:p>
            <a:r>
              <a:rPr lang="fi-FI" dirty="0"/>
              <a:t>Kiertotalous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77E05E0-5B30-3E67-85D9-855E4C2E47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59528"/>
            <a:ext cx="10422467" cy="5032803"/>
          </a:xfrm>
        </p:spPr>
        <p:txBody>
          <a:bodyPr>
            <a:noAutofit/>
          </a:bodyPr>
          <a:lstStyle/>
          <a:p>
            <a:r>
              <a:rPr lang="fi-FI" sz="2000" dirty="0"/>
              <a:t>Metallien kulutus kasvaa maailmassa joka vuosi (yli kolmanneksella 2050 mennessä)</a:t>
            </a:r>
          </a:p>
          <a:p>
            <a:r>
              <a:rPr lang="fi-FI" sz="2000" dirty="0"/>
              <a:t>Maailmassa vuosittain tuotettavan noin 1,9 miljardin terästonnin (Suomi 5 Mt) valmistukseen käytetään satoja miljoonia tonneja kierrätysterästä (500-600 Mt)</a:t>
            </a:r>
          </a:p>
          <a:p>
            <a:r>
              <a:rPr lang="fi-FI" sz="2000" dirty="0"/>
              <a:t>Kierrätysmetallit eivät nykykehityksessä riitä kattamaan kasvavaa kysyntää</a:t>
            </a:r>
          </a:p>
          <a:p>
            <a:r>
              <a:rPr lang="fi-FI" sz="2000" dirty="0"/>
              <a:t>Kasvun hillitseminen: </a:t>
            </a:r>
          </a:p>
          <a:p>
            <a:pPr lvl="1"/>
            <a:r>
              <a:rPr lang="fi-FI" sz="1800" dirty="0"/>
              <a:t>tuotteiden suunnittelu kestävämmiksi ja helpommin korjattaviksi ja kierrätettäviksi</a:t>
            </a:r>
          </a:p>
          <a:p>
            <a:pPr lvl="1"/>
            <a:r>
              <a:rPr lang="fi-FI" sz="1800" dirty="0"/>
              <a:t>kulutuksen vähentämisen priorisointi tuotekehittelyssä ja valmistusprosessien suunnittelussa</a:t>
            </a:r>
          </a:p>
          <a:p>
            <a:r>
              <a:rPr lang="fi-FI" sz="2000" dirty="0"/>
              <a:t>Terästeollisuuden teknologisia keinoja päästöjen vähentämiseksi kierrätysteräksen käytön lisääminen</a:t>
            </a:r>
          </a:p>
          <a:p>
            <a:pPr lvl="1"/>
            <a:r>
              <a:rPr lang="fi-FI" sz="1800" dirty="0"/>
              <a:t>hiilellä toimivien masuunien korvaaminen sähköä käyttävillä sulatusuuneilla</a:t>
            </a:r>
          </a:p>
          <a:p>
            <a:pPr lvl="1"/>
            <a:r>
              <a:rPr lang="fi-FI" sz="1800" dirty="0"/>
              <a:t>fossiilivapaus: koksiin perustuvan pelkistämisprosessin vaihtaminen vihreään vetyyn perustuvaan pelkistämiseen</a:t>
            </a:r>
          </a:p>
          <a:p>
            <a:endParaRPr lang="fi-FI" sz="2000" dirty="0"/>
          </a:p>
          <a:p>
            <a:pPr marL="0" indent="0">
              <a:buNone/>
            </a:pPr>
            <a:endParaRPr lang="fi-FI" sz="2000" dirty="0"/>
          </a:p>
          <a:p>
            <a:pPr marL="0" indent="0">
              <a:buNone/>
            </a:pPr>
            <a:r>
              <a:rPr lang="fi-FI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18809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A69B8A9-0A00-DC8F-FD20-146F3BD916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87D91F6-7840-4CAC-0193-5E2DAA9AE7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58800"/>
            <a:ext cx="8596668" cy="694267"/>
          </a:xfrm>
        </p:spPr>
        <p:txBody>
          <a:bodyPr>
            <a:normAutofit/>
          </a:bodyPr>
          <a:lstStyle/>
          <a:p>
            <a:r>
              <a:rPr lang="fi-FI" dirty="0"/>
              <a:t>Metallituotteen elinkaari</a:t>
            </a:r>
          </a:p>
        </p:txBody>
      </p:sp>
      <p:pic>
        <p:nvPicPr>
          <p:cNvPr id="29" name="Kuva 28">
            <a:extLst>
              <a:ext uri="{FF2B5EF4-FFF2-40B4-BE49-F238E27FC236}">
                <a16:creationId xmlns:a16="http://schemas.microsoft.com/office/drawing/2014/main" id="{7CB9E4A7-CE78-FEE8-F888-5087BD34C3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867" y="1525442"/>
            <a:ext cx="8060267" cy="4346462"/>
          </a:xfrm>
          <a:prstGeom prst="rect">
            <a:avLst/>
          </a:prstGeom>
        </p:spPr>
      </p:pic>
      <p:sp>
        <p:nvSpPr>
          <p:cNvPr id="30" name="Räjähdys: 8 pistettä 29">
            <a:extLst>
              <a:ext uri="{FF2B5EF4-FFF2-40B4-BE49-F238E27FC236}">
                <a16:creationId xmlns:a16="http://schemas.microsoft.com/office/drawing/2014/main" id="{BFD43915-6D79-7370-A580-034660691F8D}"/>
              </a:ext>
            </a:extLst>
          </p:cNvPr>
          <p:cNvSpPr/>
          <p:nvPr/>
        </p:nvSpPr>
        <p:spPr>
          <a:xfrm>
            <a:off x="4461933" y="3920066"/>
            <a:ext cx="1634067" cy="1862666"/>
          </a:xfrm>
          <a:prstGeom prst="irregularSeal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dirty="0"/>
              <a:t>ROMU-KAUPPA</a:t>
            </a:r>
          </a:p>
        </p:txBody>
      </p:sp>
    </p:spTree>
    <p:extLst>
      <p:ext uri="{BB962C8B-B14F-4D97-AF65-F5344CB8AC3E}">
        <p14:creationId xmlns:p14="http://schemas.microsoft.com/office/powerpoint/2010/main" val="25044969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5FD0DFC-5451-B84A-6924-4F004EF871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7F06E50-5C6D-2D8C-A1AD-C9A15CAB20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58800"/>
            <a:ext cx="8596668" cy="694267"/>
          </a:xfrm>
        </p:spPr>
        <p:txBody>
          <a:bodyPr>
            <a:normAutofit/>
          </a:bodyPr>
          <a:lstStyle/>
          <a:p>
            <a:r>
              <a:rPr lang="fi-FI" dirty="0"/>
              <a:t>Kierrätys etusijajärjestyksessä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3DEFC98E-F481-AA3E-2595-42B064311CD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0545" y="1921530"/>
            <a:ext cx="3319378" cy="2298257"/>
          </a:xfrm>
          <a:prstGeom prst="rect">
            <a:avLst/>
          </a:prstGeom>
        </p:spPr>
      </p:pic>
      <p:pic>
        <p:nvPicPr>
          <p:cNvPr id="6" name="Kuva 5">
            <a:extLst>
              <a:ext uri="{FF2B5EF4-FFF2-40B4-BE49-F238E27FC236}">
                <a16:creationId xmlns:a16="http://schemas.microsoft.com/office/drawing/2014/main" id="{9215B7B0-0E0D-6C0C-BF49-0B0EED8724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87011" y="1270001"/>
            <a:ext cx="7428124" cy="5596466"/>
          </a:xfrm>
          <a:prstGeom prst="rect">
            <a:avLst/>
          </a:prstGeom>
        </p:spPr>
      </p:pic>
      <p:sp>
        <p:nvSpPr>
          <p:cNvPr id="3" name="Räjähdys: 8 pistettä 2">
            <a:extLst>
              <a:ext uri="{FF2B5EF4-FFF2-40B4-BE49-F238E27FC236}">
                <a16:creationId xmlns:a16="http://schemas.microsoft.com/office/drawing/2014/main" id="{89A66C94-7C6E-DA03-5AD1-C42DB5080B0B}"/>
              </a:ext>
            </a:extLst>
          </p:cNvPr>
          <p:cNvSpPr/>
          <p:nvPr/>
        </p:nvSpPr>
        <p:spPr>
          <a:xfrm>
            <a:off x="5762413" y="5210386"/>
            <a:ext cx="1634067" cy="1862666"/>
          </a:xfrm>
          <a:prstGeom prst="irregularSeal1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600" dirty="0"/>
              <a:t>ROMU-KAUPPA</a:t>
            </a:r>
          </a:p>
        </p:txBody>
      </p:sp>
    </p:spTree>
    <p:extLst>
      <p:ext uri="{BB962C8B-B14F-4D97-AF65-F5344CB8AC3E}">
        <p14:creationId xmlns:p14="http://schemas.microsoft.com/office/powerpoint/2010/main" val="3500740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C25725-1D29-F868-46E0-1B4E7273A5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DB50B8B-AA2F-4026-F118-66F25FAA4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403332"/>
            <a:ext cx="8596668" cy="694267"/>
          </a:xfrm>
        </p:spPr>
        <p:txBody>
          <a:bodyPr/>
          <a:lstStyle/>
          <a:p>
            <a:r>
              <a:rPr lang="fi-FI" dirty="0"/>
              <a:t>Kiertotalouden markkinat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49905-EC9B-95FB-1A47-1B011BB9CC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178660"/>
            <a:ext cx="10422467" cy="5032803"/>
          </a:xfrm>
        </p:spPr>
        <p:txBody>
          <a:bodyPr>
            <a:noAutofit/>
          </a:bodyPr>
          <a:lstStyle/>
          <a:p>
            <a:r>
              <a:rPr lang="fi-FI" dirty="0"/>
              <a:t>Kierrätysmetalleilla on suuri taloudellinen arvo ja merkitys</a:t>
            </a:r>
          </a:p>
          <a:p>
            <a:r>
              <a:rPr lang="fi-FI" dirty="0"/>
              <a:t>Raaka-aineiden kansainvälisiin markkinoihin vaikuttavat ajoittain suuretkin hintavaihtelut</a:t>
            </a:r>
          </a:p>
          <a:p>
            <a:r>
              <a:rPr lang="fi-FI" dirty="0"/>
              <a:t>Jotta käytettävissä olevia resursseja voidaan hyödyntää parhaalla mahdollisella tavalla (ympäristö, talous), tarvitaan vahvaa liiketoiminnan asiantuntemusta, osaamista, kokemusta ja kurinalaista sääntöjen noudattamista</a:t>
            </a:r>
          </a:p>
          <a:p>
            <a:r>
              <a:rPr lang="fi-FI" dirty="0"/>
              <a:t>Romukauppiaat muodostavat koti- ja kansainvälisesti erittäin laajoja, monimutkaisia arvoketjuja (mm. yhteiskunnat, kauppa, rakentaminen, tuotanto, kuljetusinfrastruktuuri), ja toiminnassa noudatetaan kansallisia ja kansainvälisiä ympäristövaatimuksia </a:t>
            </a:r>
          </a:p>
          <a:p>
            <a:r>
              <a:rPr lang="fi-FI" dirty="0"/>
              <a:t>Toimijoita on valvottava sekä ympäristösyistä mutta myös reilun kilpailun varmistamiseksi</a:t>
            </a:r>
          </a:p>
          <a:p>
            <a:r>
              <a:rPr lang="fi-FI" dirty="0"/>
              <a:t>Valvonta on kuitenkin liian usein riittämättömiä joidenkin materiaalivirtojen osalta, esim. romuajoneuvot, joissa suuria määriä materiaaleja käsitellään virallisen järjestelmän ulkopuolella</a:t>
            </a:r>
          </a:p>
          <a:p>
            <a:r>
              <a:rPr lang="fi-FI" dirty="0"/>
              <a:t>Laiton toiminta katkaisee kiertotalouden arvoketjut ja hankaloittaa tavoitteiden toteutumista</a:t>
            </a:r>
          </a:p>
          <a:p>
            <a:r>
              <a:rPr lang="fi-FI" dirty="0"/>
              <a:t>Kiertotalous voidaan saavuttaa vain rakentavalla lainsäädännöllä yhdistettynä säännösten noudattamiseen ja tehokkaaseen valvontaan, jota kohdistetaan huomattavasti nykyistä enemmän vastuullisten (luvan omaavien) toimijoiden sijasta harmaaseen markkinaan</a:t>
            </a:r>
          </a:p>
          <a:p>
            <a:endParaRPr lang="fi-FI" dirty="0"/>
          </a:p>
          <a:p>
            <a:pPr marL="0" indent="0">
              <a:buNone/>
            </a:pPr>
            <a:endParaRPr lang="fi-FI" dirty="0"/>
          </a:p>
          <a:p>
            <a:pPr marL="0" indent="0">
              <a:buNone/>
            </a:pPr>
            <a:r>
              <a:rPr lang="fi-FI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349202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158C264-F7A7-EEE9-D6B4-3306F39F95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C128507-E623-6C75-5115-2C1A07686A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584200"/>
            <a:ext cx="9970347" cy="651933"/>
          </a:xfrm>
        </p:spPr>
        <p:txBody>
          <a:bodyPr>
            <a:noAutofit/>
          </a:bodyPr>
          <a:lstStyle/>
          <a:p>
            <a:r>
              <a:rPr lang="fi-FI" dirty="0"/>
              <a:t>Vastuullinen romukauppa tunnistaa riskinsä</a:t>
            </a:r>
          </a:p>
        </p:txBody>
      </p:sp>
      <p:pic>
        <p:nvPicPr>
          <p:cNvPr id="17" name="Kuva 16">
            <a:extLst>
              <a:ext uri="{FF2B5EF4-FFF2-40B4-BE49-F238E27FC236}">
                <a16:creationId xmlns:a16="http://schemas.microsoft.com/office/drawing/2014/main" id="{FE9C45E0-93F3-6DC5-2459-5BB0DFD9E8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7333" y="1296421"/>
            <a:ext cx="9191705" cy="552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76167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8CB387-8449-E323-E78A-A871FCB2D3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C4B845-114B-32D3-3C96-11ECE4DCA2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58800"/>
            <a:ext cx="8596668" cy="694267"/>
          </a:xfrm>
        </p:spPr>
        <p:txBody>
          <a:bodyPr>
            <a:normAutofit/>
          </a:bodyPr>
          <a:lstStyle/>
          <a:p>
            <a:r>
              <a:rPr lang="fi-FI" dirty="0"/>
              <a:t>Romukaupan prosessi</a:t>
            </a:r>
          </a:p>
        </p:txBody>
      </p:sp>
      <p:graphicFrame>
        <p:nvGraphicFramePr>
          <p:cNvPr id="5" name="Kaaviokuva 4">
            <a:extLst>
              <a:ext uri="{FF2B5EF4-FFF2-40B4-BE49-F238E27FC236}">
                <a16:creationId xmlns:a16="http://schemas.microsoft.com/office/drawing/2014/main" id="{A683CD1E-67EF-6B3D-AA80-C11F951AD1D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922500340"/>
              </p:ext>
            </p:extLst>
          </p:nvPr>
        </p:nvGraphicFramePr>
        <p:xfrm>
          <a:off x="1127647" y="1439333"/>
          <a:ext cx="9482667" cy="54186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Suorakulmio: Pyöristetyt kulmat 5">
            <a:extLst>
              <a:ext uri="{FF2B5EF4-FFF2-40B4-BE49-F238E27FC236}">
                <a16:creationId xmlns:a16="http://schemas.microsoft.com/office/drawing/2014/main" id="{73CB9959-FB6B-2D66-EC44-E8504E0CE9B4}"/>
              </a:ext>
            </a:extLst>
          </p:cNvPr>
          <p:cNvSpPr/>
          <p:nvPr/>
        </p:nvSpPr>
        <p:spPr>
          <a:xfrm>
            <a:off x="9959034" y="2839366"/>
            <a:ext cx="2210637" cy="1993891"/>
          </a:xfrm>
          <a:prstGeom prst="roundRect">
            <a:avLst/>
          </a:prstGeom>
          <a:pattFill prst="pct25">
            <a:fgClr>
              <a:schemeClr val="accent1"/>
            </a:fgClr>
            <a:bgClr>
              <a:schemeClr val="bg1"/>
            </a:bgClr>
          </a:patt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fi-FI" sz="1200" b="1" dirty="0">
                <a:solidFill>
                  <a:schemeClr val="tx1"/>
                </a:solidFill>
              </a:rPr>
              <a:t>YMPÄRISTÖVAIKUTUKSET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tx1"/>
                </a:solidFill>
              </a:rPr>
              <a:t>Maaperä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tx1"/>
                </a:solidFill>
              </a:rPr>
              <a:t>Ilma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tx1"/>
                </a:solidFill>
              </a:rPr>
              <a:t>Pinta- ja pohjavedet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tx1"/>
                </a:solidFill>
              </a:rPr>
              <a:t>Melu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tx1"/>
                </a:solidFill>
              </a:rPr>
              <a:t>Haju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tx1"/>
                </a:solidFill>
              </a:rPr>
              <a:t>Maisema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fi-FI" sz="1200" dirty="0">
                <a:solidFill>
                  <a:schemeClr val="tx1"/>
                </a:solidFill>
              </a:rPr>
              <a:t>Roskaantuminen</a:t>
            </a:r>
          </a:p>
        </p:txBody>
      </p:sp>
    </p:spTree>
    <p:extLst>
      <p:ext uri="{BB962C8B-B14F-4D97-AF65-F5344CB8AC3E}">
        <p14:creationId xmlns:p14="http://schemas.microsoft.com/office/powerpoint/2010/main" val="1782009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ADDE53D-EF2A-4E50-85BF-440B232CAF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F4444CE-BC8D-4D61-B303-4C05614E62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AF3479D9-1291-B43F-E16F-BC7B44CD75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933" y="609600"/>
            <a:ext cx="10197494" cy="1099457"/>
          </a:xfrm>
        </p:spPr>
        <p:txBody>
          <a:bodyPr>
            <a:normAutofit/>
          </a:bodyPr>
          <a:lstStyle/>
          <a:p>
            <a:r>
              <a:rPr lang="fi-FI" dirty="0"/>
              <a:t>Romukaupan päätoiminnot</a:t>
            </a:r>
          </a:p>
        </p:txBody>
      </p:sp>
      <p:sp>
        <p:nvSpPr>
          <p:cNvPr id="11" name="Isosceles Triangle 10">
            <a:extLst>
              <a:ext uri="{FF2B5EF4-FFF2-40B4-BE49-F238E27FC236}">
                <a16:creationId xmlns:a16="http://schemas.microsoft.com/office/drawing/2014/main" id="{73772B81-181F-48B7-8826-4D9686D15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0"/>
            <a:ext cx="842596" cy="5666154"/>
          </a:xfrm>
          <a:prstGeom prst="triangle">
            <a:avLst>
              <a:gd name="adj" fmla="val 10000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sp>
        <p:nvSpPr>
          <p:cNvPr id="13" name="Isosceles Triangle 12">
            <a:extLst>
              <a:ext uri="{FF2B5EF4-FFF2-40B4-BE49-F238E27FC236}">
                <a16:creationId xmlns:a16="http://schemas.microsoft.com/office/drawing/2014/main" id="{B2205F6E-03C6-4E92-877C-E2482F6599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1743267" y="4013200"/>
            <a:ext cx="448733" cy="2844800"/>
          </a:xfrm>
          <a:prstGeom prst="triangle">
            <a:avLst>
              <a:gd name="adj" fmla="val 0"/>
            </a:avLst>
          </a:prstGeom>
          <a:solidFill>
            <a:schemeClr val="accent1">
              <a:alpha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fi-FI"/>
          </a:p>
        </p:txBody>
      </p:sp>
      <p:graphicFrame>
        <p:nvGraphicFramePr>
          <p:cNvPr id="5" name="Sisällön paikkamerkki 2">
            <a:extLst>
              <a:ext uri="{FF2B5EF4-FFF2-40B4-BE49-F238E27FC236}">
                <a16:creationId xmlns:a16="http://schemas.microsoft.com/office/drawing/2014/main" id="{93EABD68-D6D3-8042-620B-1577C15F3A9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94730686"/>
              </p:ext>
            </p:extLst>
          </p:nvPr>
        </p:nvGraphicFramePr>
        <p:xfrm>
          <a:off x="924448" y="1386674"/>
          <a:ext cx="10450285" cy="53557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15440328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720255-87F5-AF91-9485-2549FC2C224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1106A9-F50B-E25A-2345-BD57A66767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84200"/>
            <a:ext cx="9109762" cy="694267"/>
          </a:xfrm>
        </p:spPr>
        <p:txBody>
          <a:bodyPr>
            <a:normAutofit/>
          </a:bodyPr>
          <a:lstStyle/>
          <a:p>
            <a:r>
              <a:rPr lang="fi-FI" dirty="0"/>
              <a:t>Toiminnan ympäristövaikutukset ja hallinta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58204B1-5CEA-F70A-5702-9DF72D24E4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4" y="1308611"/>
            <a:ext cx="3844424" cy="53634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000" b="1" dirty="0">
                <a:solidFill>
                  <a:schemeClr val="accent1"/>
                </a:solidFill>
              </a:rPr>
              <a:t>VAIKUTUKSET</a:t>
            </a:r>
          </a:p>
          <a:p>
            <a:r>
              <a:rPr lang="fi-FI" sz="2000" dirty="0"/>
              <a:t>Melu</a:t>
            </a:r>
          </a:p>
          <a:p>
            <a:r>
              <a:rPr lang="fi-FI" sz="2000" dirty="0"/>
              <a:t>Päästöt ilmaan (pöly, haju, hiukkaset, VOC)</a:t>
            </a:r>
          </a:p>
          <a:p>
            <a:r>
              <a:rPr lang="fi-FI" sz="2000" dirty="0"/>
              <a:t>Maaperä ja vesi (öljyt, kemikaalit, hule- ja sammutusvesien riskit)</a:t>
            </a:r>
          </a:p>
          <a:p>
            <a:r>
              <a:rPr lang="fi-FI" sz="2000" dirty="0"/>
              <a:t>Vaaralliset aineet vastaanotettavan materiaalin joukossa</a:t>
            </a:r>
          </a:p>
          <a:p>
            <a:r>
              <a:rPr lang="fi-FI" sz="2000" dirty="0"/>
              <a:t>Poikkeustilanteet (mm. tulipalot, onnettomuudet, ilkivalta, luonnonkatastrofit)</a:t>
            </a:r>
          </a:p>
          <a:p>
            <a:r>
              <a:rPr lang="fi-FI" sz="2000" dirty="0"/>
              <a:t>Viihtyvyys- ja maisemahaitat</a:t>
            </a:r>
          </a:p>
        </p:txBody>
      </p:sp>
      <p:sp>
        <p:nvSpPr>
          <p:cNvPr id="5" name="Sisällön paikkamerkki 2">
            <a:extLst>
              <a:ext uri="{FF2B5EF4-FFF2-40B4-BE49-F238E27FC236}">
                <a16:creationId xmlns:a16="http://schemas.microsoft.com/office/drawing/2014/main" id="{89686507-EEDC-CD74-A81F-C80A01129A48}"/>
              </a:ext>
            </a:extLst>
          </p:cNvPr>
          <p:cNvSpPr txBox="1">
            <a:spLocks/>
          </p:cNvSpPr>
          <p:nvPr/>
        </p:nvSpPr>
        <p:spPr>
          <a:xfrm>
            <a:off x="4692580" y="1300239"/>
            <a:ext cx="7164475" cy="536349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SzPct val="80000"/>
              <a:buFont typeface="Wingdings 3" charset="2"/>
              <a:buChar char="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Wingdings 3" charset="2"/>
              <a:buNone/>
            </a:pPr>
            <a:r>
              <a:rPr lang="fi-FI" sz="2000" b="1" dirty="0">
                <a:solidFill>
                  <a:schemeClr val="accent1"/>
                </a:solidFill>
              </a:rPr>
              <a:t>HALLINTA</a:t>
            </a:r>
          </a:p>
          <a:p>
            <a:r>
              <a:rPr lang="fi-FI" sz="2000" dirty="0"/>
              <a:t>Melusuojaukset (koteloinnit, esteet), työtapojen valinta, rajoitetutut toiminta-ajat, meluohjearvot</a:t>
            </a:r>
          </a:p>
          <a:p>
            <a:r>
              <a:rPr lang="fi-FI" sz="2000" dirty="0"/>
              <a:t>Kulkuväylien puhtaanapito, kastelu, kohdepoistot, puhdistusjärjestelmät, kanavoitujen päästöjen tarkkailu</a:t>
            </a:r>
          </a:p>
          <a:p>
            <a:r>
              <a:rPr lang="fi-FI" sz="2000" dirty="0"/>
              <a:t>Rakenteet (asfaltit, betonoinnit, valuma-altaat, umpisäiliöt)</a:t>
            </a:r>
          </a:p>
          <a:p>
            <a:r>
              <a:rPr lang="fi-FI" sz="2000" dirty="0"/>
              <a:t>Vesien hallinta: hiekan- ja öljynerottimet, sulkuventtiilit, sammutusjätevesien hallintasuunnitelmat, vesitarkkailut</a:t>
            </a:r>
          </a:p>
          <a:p>
            <a:r>
              <a:rPr lang="fi-FI" sz="2000" dirty="0"/>
              <a:t>Vaarallisten aineiden hallinta: asiakasohjeet, kuormien tarkastaminen, vuotojen hallinta, varastot</a:t>
            </a:r>
          </a:p>
          <a:p>
            <a:r>
              <a:rPr lang="fi-FI" sz="2000" dirty="0"/>
              <a:t>Riskienhallinta: ajan tasalla olevat riskinarvioinnit, poikkeustilanteiden ennakointi, pelastussuunnitelmat</a:t>
            </a:r>
          </a:p>
          <a:p>
            <a:r>
              <a:rPr lang="fi-FI" sz="2000" dirty="0"/>
              <a:t>Aidat, alueen sisä- ja ulkopuolisten alueiden siisteys </a:t>
            </a:r>
          </a:p>
        </p:txBody>
      </p:sp>
    </p:spTree>
    <p:extLst>
      <p:ext uri="{BB962C8B-B14F-4D97-AF65-F5344CB8AC3E}">
        <p14:creationId xmlns:p14="http://schemas.microsoft.com/office/powerpoint/2010/main" val="34088398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58A266-77C9-2EAA-0A91-DBF67CCC1D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DDF75C1-F570-5A2A-156D-84ADC18A42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3" y="584200"/>
            <a:ext cx="8596668" cy="694267"/>
          </a:xfrm>
        </p:spPr>
        <p:txBody>
          <a:bodyPr/>
          <a:lstStyle/>
          <a:p>
            <a:r>
              <a:rPr lang="fi-FI" dirty="0"/>
              <a:t>Romun vastaanoton käytännön haasteita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E6F548A3-FAC7-138D-948D-A514B631A15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78467"/>
            <a:ext cx="10968707" cy="5363493"/>
          </a:xfrm>
        </p:spPr>
        <p:txBody>
          <a:bodyPr>
            <a:noAutofit/>
          </a:bodyPr>
          <a:lstStyle/>
          <a:p>
            <a:r>
              <a:rPr lang="fi-FI" sz="2000" dirty="0"/>
              <a:t>Jäteluokittelu on vaikeaa, eivätkä luokitusperusteet aina ole selkeitä tai saatavilla</a:t>
            </a:r>
          </a:p>
          <a:p>
            <a:r>
              <a:rPr lang="fi-FI" sz="2000" dirty="0"/>
              <a:t>Jätenumeron valinta ei aina ole selkeää: rajatapauksia, vaihtelevia viranomais- ja toimialatulkintoja, asiakkaan itse tekemiä valintoja (y-lupa usein määrittää)</a:t>
            </a:r>
          </a:p>
          <a:p>
            <a:r>
              <a:rPr lang="fi-FI" sz="2000" dirty="0"/>
              <a:t>Vastaanotettaviksi hyväksytyt jätenumerot on määritetty ympäristöluvissa: voivat olla usein eri syistä päivittämättä</a:t>
            </a:r>
          </a:p>
          <a:p>
            <a:r>
              <a:rPr lang="fi-FI" sz="2000" dirty="0"/>
              <a:t>Jätemäärät ja laadut voivat vaihdella sesonkiluonteisesti (vuodenajat, rakennuskaudet, kierrätyskampanjat)</a:t>
            </a:r>
          </a:p>
          <a:p>
            <a:r>
              <a:rPr lang="fi-FI" sz="2000" dirty="0"/>
              <a:t>Palautustilanteiden hallinta suunniteltava etukäteen: esim. VAK-kuljetuksia ei sellaisenaan saisi käännyttää asiakkaalle, vaikka y-lupa niin käskisi; Vastaanottajan kyky huolehtia esim. säteilevästä romusta harkittava tapauskohtaisesti ennen palautuspäätöstä</a:t>
            </a:r>
          </a:p>
          <a:p>
            <a:r>
              <a:rPr lang="fi-FI" sz="2000" dirty="0"/>
              <a:t>Vähennykset: materiaalissa usein mukana pääluokan kannalta vieraita aineita</a:t>
            </a:r>
          </a:p>
          <a:p>
            <a:r>
              <a:rPr lang="fi-FI" sz="2000" dirty="0"/>
              <a:t>Vaarallisten materiaalien tunnistaminen ja niihin etukäteen varautuminen: mm. räjähteet, paineastiat, akut; vuotojen hallinta, erikoistilat/varastot</a:t>
            </a:r>
          </a:p>
          <a:p>
            <a:r>
              <a:rPr lang="fi-FI" sz="2000" dirty="0"/>
              <a:t>Kilpailupaineen alaiset väärät ratkaisut</a:t>
            </a:r>
          </a:p>
          <a:p>
            <a:pPr marL="0" indent="0">
              <a:buNone/>
            </a:pPr>
            <a:r>
              <a:rPr lang="fi-FI" sz="20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30551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E521C-CFF8-024F-9556-497916A547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F49931A-4547-4E52-ACAF-D572FAC57A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584200"/>
            <a:ext cx="10285419" cy="694267"/>
          </a:xfrm>
        </p:spPr>
        <p:txBody>
          <a:bodyPr>
            <a:normAutofit/>
          </a:bodyPr>
          <a:lstStyle/>
          <a:p>
            <a:r>
              <a:rPr lang="fi-FI" dirty="0"/>
              <a:t>Romukaupan näkökulmia y-lupaprosessista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DCA8FAB5-69A8-0F89-4C82-0B8E77CC24E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78467"/>
            <a:ext cx="11410834" cy="53634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000" b="1" dirty="0">
                <a:solidFill>
                  <a:schemeClr val="accent1"/>
                </a:solidFill>
              </a:rPr>
              <a:t>Suomen Romukauppiaiden Liitto ry, kysely 2025</a:t>
            </a:r>
          </a:p>
          <a:p>
            <a:r>
              <a:rPr lang="fi-FI" sz="2000" dirty="0">
                <a:solidFill>
                  <a:schemeClr val="tx1"/>
                </a:solidFill>
              </a:rPr>
              <a:t>96 % vastaajista on sitä mieltä, että ympäristölupa vaikuttaa merkittävästi tai paljon liiketoimintaan</a:t>
            </a:r>
          </a:p>
          <a:p>
            <a:r>
              <a:rPr lang="fi-FI" sz="2000" dirty="0">
                <a:solidFill>
                  <a:schemeClr val="tx1"/>
                </a:solidFill>
              </a:rPr>
              <a:t>75 %:n mukaan </a:t>
            </a:r>
            <a:r>
              <a:rPr lang="fi-FI" sz="2000" dirty="0" err="1">
                <a:solidFill>
                  <a:schemeClr val="tx1"/>
                </a:solidFill>
              </a:rPr>
              <a:t>luvitusprosessi</a:t>
            </a:r>
            <a:r>
              <a:rPr lang="fi-FI" sz="2000" dirty="0">
                <a:solidFill>
                  <a:schemeClr val="tx1"/>
                </a:solidFill>
              </a:rPr>
              <a:t> on riski tai este kasvulle </a:t>
            </a:r>
            <a:r>
              <a:rPr lang="fi-FI" sz="2000" dirty="0">
                <a:solidFill>
                  <a:srgbClr val="FF0000"/>
                </a:solidFill>
              </a:rPr>
              <a:t>(oma huomio: myös positiivinen riski)</a:t>
            </a:r>
          </a:p>
          <a:p>
            <a:pPr marL="0" indent="0">
              <a:buNone/>
            </a:pPr>
            <a:endParaRPr lang="fi-FI" sz="2000" b="1" dirty="0">
              <a:solidFill>
                <a:schemeClr val="accent1"/>
              </a:solidFill>
            </a:endParaRPr>
          </a:p>
          <a:p>
            <a:pPr marL="0" indent="0">
              <a:buNone/>
            </a:pPr>
            <a:r>
              <a:rPr lang="fi-FI" sz="2000" b="1" dirty="0">
                <a:solidFill>
                  <a:schemeClr val="accent1"/>
                </a:solidFill>
              </a:rPr>
              <a:t>Suurimmat haasteet</a:t>
            </a:r>
          </a:p>
          <a:p>
            <a:r>
              <a:rPr lang="fi-FI" sz="2000" dirty="0">
                <a:solidFill>
                  <a:schemeClr val="tx1"/>
                </a:solidFill>
              </a:rPr>
              <a:t>Lupakäsittelyn aikataulua ei osata arvioida</a:t>
            </a:r>
          </a:p>
          <a:p>
            <a:r>
              <a:rPr lang="fi-FI" sz="2000" dirty="0">
                <a:solidFill>
                  <a:schemeClr val="tx1"/>
                </a:solidFill>
              </a:rPr>
              <a:t>Lupaprosessi on ennakoimaton ja vaihtelee alueellisesti</a:t>
            </a:r>
          </a:p>
          <a:p>
            <a:r>
              <a:rPr lang="fi-FI" sz="2000" dirty="0">
                <a:solidFill>
                  <a:schemeClr val="tx1"/>
                </a:solidFill>
              </a:rPr>
              <a:t>Kolmannen osapuolen (konsulttien) tarve hankkeissa on merkittävä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sz="2000" b="1" dirty="0" err="1">
                <a:solidFill>
                  <a:schemeClr val="tx1"/>
                </a:solidFill>
              </a:rPr>
              <a:t>Ympäristöluvitusjärjestelmä</a:t>
            </a:r>
            <a:r>
              <a:rPr lang="fi-FI" sz="2000" b="1" dirty="0">
                <a:solidFill>
                  <a:schemeClr val="tx1"/>
                </a:solidFill>
              </a:rPr>
              <a:t> kaipaa selkeyttä, ennakoitavuutta ja kohtuullisuutta</a:t>
            </a:r>
          </a:p>
          <a:p>
            <a:pPr>
              <a:buFont typeface="Wingdings" panose="05000000000000000000" pitchFamily="2" charset="2"/>
              <a:buChar char="à"/>
            </a:pPr>
            <a:r>
              <a:rPr lang="fi-FI" sz="2000" b="1" dirty="0">
                <a:solidFill>
                  <a:schemeClr val="tx1"/>
                </a:solidFill>
              </a:rPr>
              <a:t>Tarpeet kohdistuvat hallinnollisen prosessin parantamiseen, eivät ympäristönsuojelun periaatteisiin</a:t>
            </a:r>
            <a:endParaRPr lang="fi-FI" sz="2000" b="1" dirty="0">
              <a:solidFill>
                <a:srgbClr val="FF0000"/>
              </a:solidFill>
            </a:endParaRPr>
          </a:p>
          <a:p>
            <a:pPr>
              <a:buFont typeface="Wingdings" panose="05000000000000000000" pitchFamily="2" charset="2"/>
              <a:buChar char="à"/>
            </a:pPr>
            <a:endParaRPr lang="fi-FI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64536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A658185-3E0D-3A56-2BDF-D31CF6313E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59ECC47-3E3F-53E1-5075-200B807F64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584200"/>
            <a:ext cx="10285419" cy="694267"/>
          </a:xfrm>
        </p:spPr>
        <p:txBody>
          <a:bodyPr>
            <a:normAutofit/>
          </a:bodyPr>
          <a:lstStyle/>
          <a:p>
            <a:r>
              <a:rPr lang="fi-FI" dirty="0"/>
              <a:t>Eräitä seurauksia hankalaksi koetusta prosessista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B1385B-E1AA-8ECB-DBBC-197ABC61E9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278467"/>
            <a:ext cx="11410834" cy="5363493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fi-FI" sz="2000" b="1" dirty="0">
                <a:solidFill>
                  <a:schemeClr val="accent1"/>
                </a:solidFill>
              </a:rPr>
              <a:t>YLILUPAHAKEMINEN</a:t>
            </a:r>
          </a:p>
          <a:p>
            <a:r>
              <a:rPr lang="fi-FI" sz="2000" dirty="0">
                <a:solidFill>
                  <a:schemeClr val="tx1"/>
                </a:solidFill>
              </a:rPr>
              <a:t>Haetaan varmuuden vuoksi liian laaja lupa</a:t>
            </a:r>
          </a:p>
          <a:p>
            <a:r>
              <a:rPr lang="fi-FI" sz="2000" dirty="0">
                <a:solidFill>
                  <a:schemeClr val="tx1"/>
                </a:solidFill>
              </a:rPr>
              <a:t>Syynä lupaprosessin hitaus ja joustamattomuus</a:t>
            </a:r>
          </a:p>
          <a:p>
            <a:r>
              <a:rPr lang="fi-FI" sz="2000" dirty="0">
                <a:solidFill>
                  <a:schemeClr val="tx1"/>
                </a:solidFill>
              </a:rPr>
              <a:t>Yritykset hakevat enemmän kuin oikeasti tarvitsevat. Toiminta vaikuttaa merkittävämmältä kuin koskaan tulee olemaan</a:t>
            </a:r>
          </a:p>
          <a:p>
            <a:r>
              <a:rPr lang="fi-FI" sz="2000" b="1" dirty="0">
                <a:solidFill>
                  <a:schemeClr val="tx1"/>
                </a:solidFill>
              </a:rPr>
              <a:t>Viranomaisvaikutus:</a:t>
            </a:r>
            <a:r>
              <a:rPr lang="fi-FI" sz="2000" dirty="0">
                <a:solidFill>
                  <a:schemeClr val="tx1"/>
                </a:solidFill>
              </a:rPr>
              <a:t> turhaa lupamassaa → vaikeuttaa valvontaa, heikentää tilastojen luotettavuutta</a:t>
            </a:r>
          </a:p>
          <a:p>
            <a:pPr marL="0" indent="0">
              <a:buNone/>
            </a:pPr>
            <a:endParaRPr lang="fi-FI" sz="2000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fi-FI" sz="2000" b="1" dirty="0">
                <a:solidFill>
                  <a:schemeClr val="accent1"/>
                </a:solidFill>
              </a:rPr>
              <a:t>PORTAITTAINEN LUPAHAKEMINEN</a:t>
            </a:r>
          </a:p>
          <a:p>
            <a:r>
              <a:rPr lang="fi-FI" sz="2000" dirty="0">
                <a:solidFill>
                  <a:schemeClr val="tx1"/>
                </a:solidFill>
              </a:rPr>
              <a:t>Ensin pieni lupa (esim. koetoiminta tai kunnan lupa), heti perään laajempi lupa</a:t>
            </a:r>
          </a:p>
          <a:p>
            <a:r>
              <a:rPr lang="fi-FI" sz="2000" dirty="0">
                <a:solidFill>
                  <a:schemeClr val="tx1"/>
                </a:solidFill>
              </a:rPr>
              <a:t>Nopeuttaa aloitusta, mutta lisää hakemusten ja kuulemisten määrää</a:t>
            </a:r>
          </a:p>
          <a:p>
            <a:r>
              <a:rPr lang="fi-FI" sz="2000" b="1" dirty="0">
                <a:solidFill>
                  <a:schemeClr val="tx1"/>
                </a:solidFill>
              </a:rPr>
              <a:t>Viranomaisvaikutus:</a:t>
            </a:r>
            <a:r>
              <a:rPr lang="fi-FI" sz="2000" dirty="0">
                <a:solidFill>
                  <a:schemeClr val="tx1"/>
                </a:solidFill>
              </a:rPr>
              <a:t> kuormittaa lupakäsittelyä, voi pirstoa kokonaiskuvaa toiminnasta</a:t>
            </a:r>
            <a:endParaRPr lang="fi-FI" sz="20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7636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190C033-9C69-CFB3-BA15-551CBFCCB1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FD7CCEE-63AF-53C9-2D66-67FBA77838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584200"/>
            <a:ext cx="11169675" cy="1586244"/>
          </a:xfrm>
        </p:spPr>
        <p:txBody>
          <a:bodyPr>
            <a:normAutofit/>
          </a:bodyPr>
          <a:lstStyle/>
          <a:p>
            <a:r>
              <a:rPr lang="fi-FI" dirty="0"/>
              <a:t>Romukaupan tahtotila y-lupaprosessista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82DDABB-C58F-B71A-FC5E-DAE7B47EBE9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328710"/>
            <a:ext cx="10968707" cy="5529290"/>
          </a:xfrm>
        </p:spPr>
        <p:txBody>
          <a:bodyPr>
            <a:noAutofit/>
          </a:bodyPr>
          <a:lstStyle/>
          <a:p>
            <a:r>
              <a:rPr lang="fi-FI" sz="2000" b="1" dirty="0"/>
              <a:t>Luottamus, nopeus ja ennakoitavuus:</a:t>
            </a:r>
            <a:r>
              <a:rPr lang="fi-FI" sz="2000" dirty="0"/>
              <a:t> selkeys ja ennakoitavuus ratkaisevat investoinnit, yritykset eivät voi odottaa vuosia päätöksiä</a:t>
            </a:r>
          </a:p>
          <a:p>
            <a:r>
              <a:rPr lang="fi-FI" sz="2000" b="1" dirty="0"/>
              <a:t>Ei etusijahankkeiden ylivaltaa:</a:t>
            </a:r>
            <a:r>
              <a:rPr lang="fi-FI" sz="2000" dirty="0"/>
              <a:t> pk-yritysten hankkeet käsiteltävä yhtä ripeästi</a:t>
            </a:r>
          </a:p>
          <a:p>
            <a:r>
              <a:rPr lang="fi-FI" sz="2000" b="1" dirty="0"/>
              <a:t>Johdonmukaisuus koko maassa:</a:t>
            </a:r>
            <a:r>
              <a:rPr lang="fi-FI" sz="2000" dirty="0"/>
              <a:t> ei alueellisia tulkintaeroja samoissa asioissa</a:t>
            </a:r>
          </a:p>
          <a:p>
            <a:r>
              <a:rPr lang="fi-FI" sz="2000" b="1" dirty="0"/>
              <a:t>Tekniset pikkuseikat eivät saa kaataa hankkeita:</a:t>
            </a:r>
            <a:r>
              <a:rPr lang="fi-FI" sz="2000" dirty="0"/>
              <a:t> suhteellisuus oltava mukana</a:t>
            </a:r>
          </a:p>
          <a:p>
            <a:r>
              <a:rPr lang="fi-FI" sz="2000" b="1" dirty="0"/>
              <a:t>Samat pelisäännöt kaikille:</a:t>
            </a:r>
            <a:r>
              <a:rPr lang="fi-FI" sz="2000" dirty="0"/>
              <a:t> myös pk-yritykset mukaan vihreään siirtymään</a:t>
            </a:r>
          </a:p>
          <a:p>
            <a:r>
              <a:rPr lang="fi-FI" sz="2000" b="1" dirty="0"/>
              <a:t>Luvanvaraisten toimijoiden suoja:</a:t>
            </a:r>
            <a:r>
              <a:rPr lang="fi-FI" sz="2000" dirty="0"/>
              <a:t> järjestelmä ei saa palkita harmaata taloutta</a:t>
            </a:r>
          </a:p>
          <a:p>
            <a:r>
              <a:rPr lang="fi-FI" sz="2000" b="1" dirty="0"/>
              <a:t>Valitusoikeuden kehittäminen:</a:t>
            </a:r>
            <a:r>
              <a:rPr lang="fi-FI" sz="2000" dirty="0"/>
              <a:t> valitusoikeus vain asianosaisille + määräajat käsittelylle</a:t>
            </a:r>
          </a:p>
          <a:p>
            <a:r>
              <a:rPr lang="fi-FI" sz="2000" b="1" dirty="0"/>
              <a:t>Hyvien käytäntöjen hyödyntäminen:</a:t>
            </a:r>
            <a:r>
              <a:rPr lang="fi-FI" sz="2000" dirty="0"/>
              <a:t> malliratkaisut (esim. melumallinnukset, teknologiapankit) laajempaan käyttöön</a:t>
            </a:r>
          </a:p>
          <a:p>
            <a:r>
              <a:rPr lang="fi-FI" sz="2000" b="1" dirty="0"/>
              <a:t>Selkeät ohjeet hakijoille: </a:t>
            </a:r>
            <a:r>
              <a:rPr lang="fi-FI" sz="2000" dirty="0"/>
              <a:t>yrityksen oma osaaminen tunnustettava, ei vain konsulttiselvityksiä</a:t>
            </a:r>
          </a:p>
          <a:p>
            <a:r>
              <a:rPr lang="fi-FI" sz="2000" b="1" dirty="0"/>
              <a:t>Aito yhteistyö:</a:t>
            </a:r>
            <a:r>
              <a:rPr lang="fi-FI" sz="2000" dirty="0"/>
              <a:t> </a:t>
            </a:r>
            <a:r>
              <a:rPr lang="fi-FI" sz="2000" dirty="0" err="1"/>
              <a:t>luvittajan</a:t>
            </a:r>
            <a:r>
              <a:rPr lang="fi-FI" sz="2000" dirty="0"/>
              <a:t> ja yrityksen välinen vuorovaikutus, yhteinen tahto edistää kiertotaloutta</a:t>
            </a:r>
          </a:p>
        </p:txBody>
      </p:sp>
    </p:spTree>
    <p:extLst>
      <p:ext uri="{BB962C8B-B14F-4D97-AF65-F5344CB8AC3E}">
        <p14:creationId xmlns:p14="http://schemas.microsoft.com/office/powerpoint/2010/main" val="7223871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773AAF-6946-3F89-DB3A-69631ADC6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AE03D56-4DA3-1740-AFC2-C9EC5C74D4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332994"/>
            <a:ext cx="11169675" cy="1586244"/>
          </a:xfrm>
        </p:spPr>
        <p:txBody>
          <a:bodyPr>
            <a:normAutofit/>
          </a:bodyPr>
          <a:lstStyle/>
          <a:p>
            <a:r>
              <a:rPr lang="fi-FI" dirty="0"/>
              <a:t>Näkemyksiä valvonnasta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FEF57410-48DA-1F89-EDCD-E74BC4A70B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3" y="1077504"/>
            <a:ext cx="10837335" cy="5529290"/>
          </a:xfrm>
        </p:spPr>
        <p:txBody>
          <a:bodyPr>
            <a:noAutofit/>
          </a:bodyPr>
          <a:lstStyle/>
          <a:p>
            <a:r>
              <a:rPr lang="fi-FI" sz="2000" b="1" dirty="0"/>
              <a:t>Valvonta sidoksissa lupaan:</a:t>
            </a:r>
            <a:r>
              <a:rPr lang="fi-FI" sz="2000" dirty="0"/>
              <a:t> Mitä selkeämpi lupa, sitä vähemmän tulkintaeroja</a:t>
            </a:r>
          </a:p>
          <a:p>
            <a:r>
              <a:rPr lang="fi-FI" sz="2000" b="1" dirty="0"/>
              <a:t>Tulkinnanvaran vähentäminen:</a:t>
            </a:r>
            <a:r>
              <a:rPr lang="fi-FI" sz="2000" dirty="0"/>
              <a:t> Epäselvät lupaehdot johtavat erilaiseen valvontakäytäntöön ja epävarmuuteen. Riski konkretisoituu varsinkin valvojan vaihtuessa</a:t>
            </a:r>
          </a:p>
          <a:p>
            <a:r>
              <a:rPr lang="fi-FI" sz="2000" b="1" dirty="0"/>
              <a:t>Suhteellisuus tulkinnoissa: </a:t>
            </a:r>
            <a:r>
              <a:rPr lang="fi-FI" sz="2000" dirty="0"/>
              <a:t>Esim. varasto- ja jätemäärien tai -koodien joustamaton kirjaimellinen tulkinta voi estää järkevän toiminnan ilman todellista riskiä</a:t>
            </a:r>
          </a:p>
          <a:p>
            <a:r>
              <a:rPr lang="fi-FI" sz="2000" b="1" dirty="0"/>
              <a:t>Hyvä yhteistyö ja avoimuus: </a:t>
            </a:r>
            <a:r>
              <a:rPr lang="fi-FI" sz="2000" dirty="0"/>
              <a:t>Mielellään neuvojen ja keskustelun kautta ennen selvityspyyntöjä, hallintopakkoja tai rikosilmoituksia</a:t>
            </a:r>
          </a:p>
          <a:p>
            <a:r>
              <a:rPr lang="fi-FI" sz="2000" b="1" dirty="0"/>
              <a:t>Raportoinnin yhdenmukaisuus: </a:t>
            </a:r>
            <a:r>
              <a:rPr lang="fi-FI" sz="2000" dirty="0"/>
              <a:t>Hyväksytyillä erilaisilla käytännöillä on suora vaikutus valtakunnallisiin ja EU-tilastoihin</a:t>
            </a:r>
          </a:p>
          <a:p>
            <a:r>
              <a:rPr lang="fi-FI" sz="2000" b="1" dirty="0"/>
              <a:t>Valvojien yhdenmukaisuus: </a:t>
            </a:r>
            <a:r>
              <a:rPr lang="fi-FI" sz="2000" dirty="0"/>
              <a:t>Saman toimijan eri laitoksilla ei tulisi olla eri tulkintoja, yhteistyö valvojien kesken tärkeää</a:t>
            </a:r>
          </a:p>
          <a:p>
            <a:r>
              <a:rPr lang="fi-FI" sz="2000" b="1" dirty="0"/>
              <a:t>Jätenumerokäytäntöjen selkeys:</a:t>
            </a:r>
            <a:r>
              <a:rPr lang="fi-FI" sz="2000" dirty="0"/>
              <a:t> Vältettävä ristiriitaisia ohjeita (esim. eri viranomaisilta tai seminaareista saadut ohjeet)</a:t>
            </a:r>
          </a:p>
          <a:p>
            <a:r>
              <a:rPr lang="fi-FI" sz="2000" b="1" dirty="0"/>
              <a:t>Hyödyt myös viranomaisille:</a:t>
            </a:r>
            <a:r>
              <a:rPr lang="fi-FI" sz="2000" dirty="0"/>
              <a:t> vähemmän byrokratiaa, parempi tilastojen laatu, valvontaresursseja voi vapautua oikeaan suuntaan (harmaa talous)</a:t>
            </a:r>
            <a:endParaRPr lang="fi-FI" sz="2000" b="1" dirty="0"/>
          </a:p>
          <a:p>
            <a:pPr marL="0" indent="0">
              <a:buNone/>
            </a:pPr>
            <a:endParaRPr lang="fi-FI" sz="2000" dirty="0"/>
          </a:p>
        </p:txBody>
      </p:sp>
    </p:spTree>
    <p:extLst>
      <p:ext uri="{BB962C8B-B14F-4D97-AF65-F5344CB8AC3E}">
        <p14:creationId xmlns:p14="http://schemas.microsoft.com/office/powerpoint/2010/main" val="2354400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09CE56B-9890-918B-5AFA-9A25C0DD66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8D0CA1C-8FDE-EFDD-DEAE-B2AE46C316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7332" y="483718"/>
            <a:ext cx="11169675" cy="722083"/>
          </a:xfrm>
        </p:spPr>
        <p:txBody>
          <a:bodyPr>
            <a:normAutofit/>
          </a:bodyPr>
          <a:lstStyle/>
          <a:p>
            <a:r>
              <a:rPr lang="fi-FI" dirty="0"/>
              <a:t>Yhteenveto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656812E-11B6-FC79-6BD7-9828683D7C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77332" y="1698171"/>
            <a:ext cx="10837335" cy="4796690"/>
          </a:xfrm>
        </p:spPr>
        <p:txBody>
          <a:bodyPr>
            <a:noAutofit/>
          </a:bodyPr>
          <a:lstStyle/>
          <a:p>
            <a:r>
              <a:rPr lang="fi-FI" sz="2800" dirty="0"/>
              <a:t>Romumetallien kierrätys on sekä ympäristöteko että elinkeino</a:t>
            </a:r>
          </a:p>
          <a:p>
            <a:r>
              <a:rPr lang="fi-FI" sz="2800" dirty="0"/>
              <a:t>Toimiva lupajärjestelmä ja johdonmukainen valvonta hyödyttävät kaikkia</a:t>
            </a:r>
          </a:p>
          <a:p>
            <a:r>
              <a:rPr lang="fi-FI" sz="2800" dirty="0"/>
              <a:t>Yhteistyöllä vähennämme byrokratiaa ja vahvistamme kiertotaloutta</a:t>
            </a:r>
          </a:p>
          <a:p>
            <a:endParaRPr lang="fi-FI" sz="2800" dirty="0"/>
          </a:p>
          <a:p>
            <a:pPr marL="0" indent="0">
              <a:buNone/>
            </a:pPr>
            <a:r>
              <a:rPr lang="fi-FI" sz="3600" dirty="0">
                <a:solidFill>
                  <a:schemeClr val="accent1"/>
                </a:solidFill>
              </a:rPr>
              <a:t>Ajatuksia?</a:t>
            </a:r>
          </a:p>
          <a:p>
            <a:pPr marL="0" indent="0">
              <a:buNone/>
            </a:pPr>
            <a:endParaRPr lang="fi-FI" sz="2800" dirty="0"/>
          </a:p>
        </p:txBody>
      </p:sp>
    </p:spTree>
    <p:extLst>
      <p:ext uri="{BB962C8B-B14F-4D97-AF65-F5344CB8AC3E}">
        <p14:creationId xmlns:p14="http://schemas.microsoft.com/office/powerpoint/2010/main" val="26587264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Pin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97477</TotalTime>
  <Words>1559</Words>
  <Application>Microsoft Office PowerPoint</Application>
  <PresentationFormat>Laajakuva</PresentationFormat>
  <Paragraphs>198</Paragraphs>
  <Slides>20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6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20</vt:i4>
      </vt:variant>
    </vt:vector>
  </HeadingPairs>
  <TitlesOfParts>
    <vt:vector size="28" baseType="lpstr">
      <vt:lpstr>Aptos</vt:lpstr>
      <vt:lpstr>Aptos Display</vt:lpstr>
      <vt:lpstr>Arial</vt:lpstr>
      <vt:lpstr>Trebuchet MS</vt:lpstr>
      <vt:lpstr>Wingdings</vt:lpstr>
      <vt:lpstr>Wingdings 3</vt:lpstr>
      <vt:lpstr>Pinta</vt:lpstr>
      <vt:lpstr>Office-teema</vt:lpstr>
      <vt:lpstr>Romumetallien käsittely ja kierrätys</vt:lpstr>
      <vt:lpstr>Suomen Romukauppiaiden Liitto </vt:lpstr>
      <vt:lpstr>PowerPoint-esitys</vt:lpstr>
      <vt:lpstr>Esityksen sisältö</vt:lpstr>
      <vt:lpstr>Metallin kierrätys</vt:lpstr>
      <vt:lpstr>Romualan hiilijalanjälki ja -kädenjälki</vt:lpstr>
      <vt:lpstr>Kiertotalous</vt:lpstr>
      <vt:lpstr>Metallituotteen elinkaari</vt:lpstr>
      <vt:lpstr>Kierrätys etusijajärjestyksessä</vt:lpstr>
      <vt:lpstr>Kiertotalouden markkinat</vt:lpstr>
      <vt:lpstr>Vastuullinen romukauppa tunnistaa riskinsä</vt:lpstr>
      <vt:lpstr>Romukaupan prosessi</vt:lpstr>
      <vt:lpstr>Romukaupan päätoiminnot</vt:lpstr>
      <vt:lpstr>Toiminnan ympäristövaikutukset ja hallinta</vt:lpstr>
      <vt:lpstr>Romun vastaanoton käytännön haasteita</vt:lpstr>
      <vt:lpstr>Romukaupan näkökulmia y-lupaprosessista</vt:lpstr>
      <vt:lpstr>Eräitä seurauksia hankalaksi koetusta prosessista</vt:lpstr>
      <vt:lpstr>Romukaupan tahtotila y-lupaprosessista</vt:lpstr>
      <vt:lpstr>Näkemyksiä valvonnasta</vt:lpstr>
      <vt:lpstr>Yhteenveto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TOIMINTAPERIAATTEET Romu Keinänen Oy</dc:title>
  <dc:creator>Marko Walavaara</dc:creator>
  <cp:lastModifiedBy>Marko Walavaara</cp:lastModifiedBy>
  <cp:revision>169</cp:revision>
  <cp:lastPrinted>2023-11-10T08:32:56Z</cp:lastPrinted>
  <dcterms:created xsi:type="dcterms:W3CDTF">2021-01-19T06:53:14Z</dcterms:created>
  <dcterms:modified xsi:type="dcterms:W3CDTF">2025-09-30T10:11:34Z</dcterms:modified>
</cp:coreProperties>
</file>